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4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34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35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36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342" r:id="rId16"/>
    <p:sldId id="271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340" r:id="rId44"/>
    <p:sldId id="341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766" autoAdjust="0"/>
  </p:normalViewPr>
  <p:slideViewPr>
    <p:cSldViewPr snapToGrid="0">
      <p:cViewPr varScale="1">
        <p:scale>
          <a:sx n="44" d="100"/>
          <a:sy n="44" d="100"/>
        </p:scale>
        <p:origin x="16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6378800000000003E-2"/>
          <c:y val="4.2091999999999997E-2"/>
          <c:w val="0.95862099999999995"/>
          <c:h val="0.933131000000000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</c:strRef>
          </c:tx>
          <c:spPr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x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Sheet1!$C$2:$C$3</c:f>
              <c:numCache>
                <c:formatCode>General</c:formatCode>
                <c:ptCount val="2"/>
                <c:pt idx="0">
                  <c:v>10</c:v>
                </c:pt>
                <c:pt idx="1">
                  <c:v>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E32-4B60-ACB1-8FFBD8ED7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16-485A-ABEF-E7795CA2B03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649</c:v>
                </c:pt>
                <c:pt idx="1">
                  <c:v>141</c:v>
                </c:pt>
                <c:pt idx="2">
                  <c:v>116</c:v>
                </c:pt>
                <c:pt idx="3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16-485A-ABEF-E7795CA2B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5-48E0-9E82-70464BC67E5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43.5</c:v>
                </c:pt>
                <c:pt idx="1">
                  <c:v>41.8</c:v>
                </c:pt>
                <c:pt idx="2">
                  <c:v>47.9</c:v>
                </c:pt>
                <c:pt idx="3">
                  <c:v>65.900000000000006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5-48E0-9E82-70464BC67E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7E-4747-A310-4DE83C2F5EB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517</c:v>
                </c:pt>
                <c:pt idx="1">
                  <c:v>138</c:v>
                </c:pt>
                <c:pt idx="2">
                  <c:v>114</c:v>
                </c:pt>
                <c:pt idx="3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7E-4747-A310-4DE83C2F5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06-47D2-AEBF-F61988ECFEE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42.9</c:v>
                </c:pt>
                <c:pt idx="1">
                  <c:v>41.5</c:v>
                </c:pt>
                <c:pt idx="2">
                  <c:v>46.9</c:v>
                </c:pt>
                <c:pt idx="3">
                  <c:v>65.2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06-47D2-AEBF-F61988ECF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82-41FB-B149-9C234343E58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572</c:v>
                </c:pt>
                <c:pt idx="1">
                  <c:v>144</c:v>
                </c:pt>
                <c:pt idx="2">
                  <c:v>116</c:v>
                </c:pt>
                <c:pt idx="3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82-41FB-B149-9C234343E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22-4694-9E9E-559784E7B1C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43.9</c:v>
                </c:pt>
                <c:pt idx="1">
                  <c:v>43.1</c:v>
                </c:pt>
                <c:pt idx="2">
                  <c:v>50.8</c:v>
                </c:pt>
                <c:pt idx="3">
                  <c:v>67.3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22-4694-9E9E-559784E7B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C9-4235-B17F-0EDE5DBD016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484</c:v>
                </c:pt>
                <c:pt idx="1">
                  <c:v>135</c:v>
                </c:pt>
                <c:pt idx="2">
                  <c:v>109</c:v>
                </c:pt>
                <c:pt idx="3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C9-4235-B17F-0EDE5DBD0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74B5-4F3A-9C59-3A70C00844E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B5-4F3A-9C59-3A70C00844E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42.3</c:v>
                </c:pt>
                <c:pt idx="1">
                  <c:v>41.6</c:v>
                </c:pt>
                <c:pt idx="2">
                  <c:v>47.3</c:v>
                </c:pt>
                <c:pt idx="3">
                  <c:v>65.599999999999994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B5-4F3A-9C59-3A70C00844E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74B5-4F3A-9C59-3A70C0084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3AB4-484A-815D-80618E691A8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B4-484A-815D-80618E691A83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43.5</c:v>
                </c:pt>
                <c:pt idx="1">
                  <c:v>41.8</c:v>
                </c:pt>
                <c:pt idx="2">
                  <c:v>47.9</c:v>
                </c:pt>
                <c:pt idx="3">
                  <c:v>65.900000000000006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B4-484A-815D-80618E691A83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3AB4-484A-815D-80618E691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8A8F-47CC-857F-F789586A614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8F-47CC-857F-F789586A614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42.9</c:v>
                </c:pt>
                <c:pt idx="1">
                  <c:v>41.5</c:v>
                </c:pt>
                <c:pt idx="2">
                  <c:v>46.9</c:v>
                </c:pt>
                <c:pt idx="3">
                  <c:v>65.2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8F-47CC-857F-F789586A614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8A8F-47CC-857F-F789586A61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6378800000000003E-2"/>
          <c:y val="4.2091999999999997E-2"/>
          <c:w val="0.95862099999999995"/>
          <c:h val="0.933131000000000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</c:strRef>
          </c:tx>
          <c:spPr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xVal>
            <c:numRef>
              <c:f>Sheet1!$B$2:$B$3</c:f>
              <c:numCache>
                <c:formatCode>General</c:formatCode>
                <c:ptCount val="2"/>
                <c:pt idx="0">
                  <c:v>2.2000000000000002</c:v>
                </c:pt>
                <c:pt idx="1">
                  <c:v>2.8</c:v>
                </c:pt>
              </c:numCache>
            </c:numRef>
          </c:xVal>
          <c:yVal>
            <c:numRef>
              <c:f>Sheet1!$C$2:$C$3</c:f>
              <c:numCache>
                <c:formatCode>General</c:formatCode>
                <c:ptCount val="2"/>
                <c:pt idx="0">
                  <c:v>22</c:v>
                </c:pt>
                <c:pt idx="1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00-4DCC-9AE3-E35C8A9831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E1B5-496C-AD6D-A284CAA7793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B5-496C-AD6D-A284CAA7793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43.9</c:v>
                </c:pt>
                <c:pt idx="1">
                  <c:v>43.1</c:v>
                </c:pt>
                <c:pt idx="2">
                  <c:v>50.8</c:v>
                </c:pt>
                <c:pt idx="3">
                  <c:v>67.3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B5-496C-AD6D-A284CAA7793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E1B5-496C-AD6D-A284CAA77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3A9A-459E-BC4D-DF85225B4F0C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9A-459E-BC4D-DF85225B4F0C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A9A-459E-BC4D-DF85225B4F0C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A9A-459E-BC4D-DF85225B4F0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0.46200000000000002</c:v>
              </c:pt>
            </c:numLit>
          </c:val>
          <c:extLst>
            <c:ext xmlns:c16="http://schemas.microsoft.com/office/drawing/2014/chart" uri="{C3380CC4-5D6E-409C-BE32-E72D297353CC}">
              <c16:uniqueId val="{00000004-3A9A-459E-BC4D-DF85225B4F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F18E-4B20-B21E-934D9BD5180D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8E-4B20-B21E-934D9BD5180D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18E-4B20-B21E-934D9BD5180D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18E-4B20-B21E-934D9BD5180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0.47299999999999998</c:v>
              </c:pt>
            </c:numLit>
          </c:val>
          <c:extLst>
            <c:ext xmlns:c16="http://schemas.microsoft.com/office/drawing/2014/chart" uri="{C3380CC4-5D6E-409C-BE32-E72D297353CC}">
              <c16:uniqueId val="{00000004-F18E-4B20-B21E-934D9BD518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8C9F-41EF-85F5-A6E3FB5CD59A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9F-41EF-85F5-A6E3FB5CD59A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C9F-41EF-85F5-A6E3FB5CD59A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C9F-41EF-85F5-A6E3FB5CD59A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0.47899999999999998</c:v>
              </c:pt>
            </c:numLit>
          </c:val>
          <c:extLst>
            <c:ext xmlns:c16="http://schemas.microsoft.com/office/drawing/2014/chart" uri="{C3380CC4-5D6E-409C-BE32-E72D297353CC}">
              <c16:uniqueId val="{00000004-8C9F-41EF-85F5-A6E3FB5CD5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CEFD-44DD-8872-44E9AAE90C5F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FD-44DD-8872-44E9AAE90C5F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EFD-44DD-8872-44E9AAE90C5F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EFD-44DD-8872-44E9AAE90C5F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0.46899999999999997</c:v>
              </c:pt>
            </c:numLit>
          </c:val>
          <c:extLst>
            <c:ext xmlns:c16="http://schemas.microsoft.com/office/drawing/2014/chart" uri="{C3380CC4-5D6E-409C-BE32-E72D297353CC}">
              <c16:uniqueId val="{00000004-CEFD-44DD-8872-44E9AAE90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63F5-42C3-B57C-725461417E3E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F5-42C3-B57C-725461417E3E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3F5-42C3-B57C-725461417E3E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3F5-42C3-B57C-725461417E3E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0.50800000000000001</c:v>
              </c:pt>
            </c:numLit>
          </c:val>
          <c:extLst>
            <c:ext xmlns:c16="http://schemas.microsoft.com/office/drawing/2014/chart" uri="{C3380CC4-5D6E-409C-BE32-E72D297353CC}">
              <c16:uniqueId val="{00000004-63F5-42C3-B57C-725461417E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3597399999999999E-2"/>
          <c:y val="4.3297599999999999E-2"/>
          <c:w val="0.96140300000000001"/>
          <c:h val="0.9315740000000000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</c:strRef>
          </c:tx>
          <c:spPr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xVal>
            <c:numRef>
              <c:f>Sheet1!$B$2:$B$3</c:f>
              <c:numCache>
                <c:formatCode>General</c:formatCode>
                <c:ptCount val="2"/>
                <c:pt idx="0">
                  <c:v>1.2</c:v>
                </c:pt>
                <c:pt idx="1">
                  <c:v>3.5</c:v>
                </c:pt>
              </c:numCache>
            </c:numRef>
          </c:xVal>
          <c:yVal>
            <c:numRef>
              <c:f>Sheet1!$C$2:$C$3</c:f>
              <c:numCache>
                <c:formatCode>General</c:formatCode>
                <c:ptCount val="2"/>
                <c:pt idx="0">
                  <c:v>28</c:v>
                </c:pt>
                <c:pt idx="1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E4-40E3-A0A3-1A0D59A35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29053"/>
          <c:y val="6.1068699999999997E-2"/>
          <c:w val="0.86594700000000002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RESCAL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RESCAL      SE          NTN        TransE</c:v>
                </c:pt>
              </c:strCache>
            </c:strRef>
          </c:cat>
          <c:val>
            <c:numRef>
              <c:f>Sheet1!$B$2:$B$2</c:f>
              <c:numCache>
                <c:formatCode>General</c:formatCode>
                <c:ptCount val="1"/>
                <c:pt idx="0">
                  <c:v>44.1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B-4726-9A4C-1AEEA46868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3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RESCAL      SE          NTN        TransE</c:v>
                </c:pt>
              </c:strCache>
            </c:strRef>
          </c:cat>
          <c:val>
            <c:numRef>
              <c:f>Sheet1!$C$2:$C$2</c:f>
              <c:numCache>
                <c:formatCode>General</c:formatCode>
                <c:ptCount val="1"/>
                <c:pt idx="0">
                  <c:v>39.799999999999997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BB-4726-9A4C-1AEEA46868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NTN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7"/>
                    <a:satOff val="23858"/>
                    <a:lumOff val="7773"/>
                  </a:schemeClr>
                </a:gs>
                <a:gs pos="100000">
                  <a:schemeClr val="accent3">
                    <a:hueOff val="-192295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RESCAL      SE          NTN        TransE</c:v>
                </c:pt>
              </c:strCache>
            </c:strRef>
          </c:cat>
          <c:val>
            <c:numRef>
              <c:f>Sheet1!$D$2:$D$2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BB-4726-9A4C-1AEEA468682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TransE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Sheet1!$A$2:$A$2</c:f>
              <c:strCache>
                <c:ptCount val="1"/>
                <c:pt idx="0">
                  <c:v>RESCAL      SE          NTN        TransE</c:v>
                </c:pt>
              </c:strCache>
            </c:strRef>
          </c:cat>
          <c:val>
            <c:numRef>
              <c:f>Sheet1!$E$2:$E$2</c:f>
              <c:numCache>
                <c:formatCode>General</c:formatCode>
                <c:ptCount val="1"/>
                <c:pt idx="0">
                  <c:v>45.1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BB-4726-9A4C-1AEEA46868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5"/>
        <c:minorUnit val="5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2-4BA2-B310-F33C2D07046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41.9</c:v>
                </c:pt>
                <c:pt idx="1">
                  <c:v>40.700000000000003</c:v>
                </c:pt>
                <c:pt idx="2">
                  <c:v>46.2</c:v>
                </c:pt>
                <c:pt idx="3">
                  <c:v>64.8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2-4BA2-B310-F33C2D070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7B-4F68-9DD4-01E3B0A672C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660</c:v>
                </c:pt>
                <c:pt idx="1">
                  <c:v>153</c:v>
                </c:pt>
                <c:pt idx="2">
                  <c:v>121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7B-4F68-9DD4-01E3B0A672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94-4D57-8313-0EC56BD7B40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</c:v>
                </c:pt>
                <c:pt idx="1">
                  <c:v>40.5</c:v>
                </c:pt>
                <c:pt idx="2">
                  <c:v>46.1</c:v>
                </c:pt>
                <c:pt idx="3">
                  <c:v>64.900000000000006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94-4D57-8313-0EC56BD7B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A-4225-8045-AA3452E341C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644</c:v>
                </c:pt>
                <c:pt idx="1">
                  <c:v>156</c:v>
                </c:pt>
                <c:pt idx="2">
                  <c:v>122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A-4225-8045-AA3452E34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0C-445C-A1EC-0E8290152A2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42.3</c:v>
                </c:pt>
                <c:pt idx="1">
                  <c:v>41.6</c:v>
                </c:pt>
                <c:pt idx="2">
                  <c:v>47.3</c:v>
                </c:pt>
                <c:pt idx="3">
                  <c:v>65.599999999999994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0C-445C-A1EC-0E8290152A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t>موضوع تز من …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dirty="0" err="1"/>
              <a:t>همکار</a:t>
            </a:r>
            <a:r>
              <a:rPr dirty="0"/>
              <a:t> </a:t>
            </a:r>
            <a:r>
              <a:rPr dirty="0" smtClean="0"/>
              <a:t>:</a:t>
            </a:r>
            <a:r>
              <a:rPr lang="fa-IR" dirty="0" smtClean="0"/>
              <a:t>ملیت</a:t>
            </a:r>
            <a:r>
              <a:rPr dirty="0" smtClean="0"/>
              <a:t>، </a:t>
            </a:r>
            <a:r>
              <a:rPr dirty="0" err="1"/>
              <a:t>تحصیلات</a:t>
            </a:r>
            <a:r>
              <a:rPr dirty="0"/>
              <a:t>، </a:t>
            </a:r>
            <a:r>
              <a:rPr dirty="0" err="1"/>
              <a:t>خصوصیات</a:t>
            </a:r>
            <a:r>
              <a:rPr dirty="0"/>
              <a:t> </a:t>
            </a:r>
            <a:r>
              <a:rPr dirty="0" err="1"/>
              <a:t>اخلاقی</a:t>
            </a:r>
            <a:r>
              <a:rPr dirty="0"/>
              <a:t>، </a:t>
            </a:r>
            <a:r>
              <a:rPr dirty="0" err="1"/>
              <a:t>سابقه‌ی</a:t>
            </a:r>
            <a:r>
              <a:rPr dirty="0"/>
              <a:t> </a:t>
            </a:r>
            <a:r>
              <a:rPr dirty="0" err="1"/>
              <a:t>شغلی</a:t>
            </a:r>
            <a:endParaRPr dirty="0"/>
          </a:p>
          <a:p>
            <a:pPr algn="r" rtl="1">
              <a:defRPr sz="1800"/>
            </a:pPr>
            <a:r>
              <a:rPr dirty="0" err="1"/>
              <a:t>مسی</a:t>
            </a:r>
            <a:r>
              <a:rPr dirty="0"/>
              <a:t> </a:t>
            </a:r>
            <a:r>
              <a:rPr dirty="0" err="1"/>
              <a:t>فوتبالیست</a:t>
            </a:r>
            <a:r>
              <a:rPr dirty="0"/>
              <a:t> </a:t>
            </a:r>
            <a:r>
              <a:rPr dirty="0" err="1"/>
              <a:t>خوبیه</a:t>
            </a:r>
            <a:r>
              <a:rPr dirty="0"/>
              <a:t>؟؟</a:t>
            </a:r>
          </a:p>
          <a:p>
            <a:pPr algn="r" rtl="1">
              <a:defRPr sz="1800"/>
            </a:pPr>
            <a:r>
              <a:rPr dirty="0" err="1"/>
              <a:t>اصلا</a:t>
            </a:r>
            <a:r>
              <a:rPr dirty="0"/>
              <a:t> </a:t>
            </a:r>
            <a:r>
              <a:rPr dirty="0" err="1"/>
              <a:t>مسی</a:t>
            </a:r>
            <a:r>
              <a:rPr dirty="0"/>
              <a:t> </a:t>
            </a:r>
            <a:r>
              <a:rPr dirty="0" err="1"/>
              <a:t>فوتبالیسته</a:t>
            </a:r>
            <a:r>
              <a:rPr dirty="0"/>
              <a:t>؟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dirty="0" err="1"/>
              <a:t>خود</a:t>
            </a:r>
            <a:r>
              <a:rPr dirty="0"/>
              <a:t> </a:t>
            </a:r>
            <a:r>
              <a:rPr dirty="0" err="1"/>
              <a:t>فریبیس</a:t>
            </a:r>
            <a:r>
              <a:rPr dirty="0"/>
              <a:t> </a:t>
            </a:r>
            <a:r>
              <a:rPr dirty="0" err="1"/>
              <a:t>بزرگه</a:t>
            </a:r>
            <a:r>
              <a:rPr dirty="0"/>
              <a:t> و </a:t>
            </a:r>
            <a:r>
              <a:rPr dirty="0" err="1"/>
              <a:t>محاسبات</a:t>
            </a:r>
            <a:r>
              <a:rPr dirty="0"/>
              <a:t> </a:t>
            </a:r>
            <a:r>
              <a:rPr dirty="0" err="1"/>
              <a:t>روش</a:t>
            </a:r>
            <a:r>
              <a:rPr dirty="0"/>
              <a:t> </a:t>
            </a:r>
            <a:r>
              <a:rPr dirty="0" err="1"/>
              <a:t>خیلی</a:t>
            </a:r>
            <a:r>
              <a:rPr dirty="0"/>
              <a:t> </a:t>
            </a:r>
            <a:r>
              <a:rPr dirty="0" err="1"/>
              <a:t>وقتگیر</a:t>
            </a:r>
            <a:r>
              <a:rPr dirty="0"/>
              <a:t> </a:t>
            </a:r>
            <a:r>
              <a:rPr dirty="0" err="1"/>
              <a:t>میشه</a:t>
            </a:r>
            <a:r>
              <a:rPr dirty="0"/>
              <a:t> </a:t>
            </a:r>
            <a:r>
              <a:rPr dirty="0" err="1"/>
              <a:t>پس</a:t>
            </a:r>
            <a:r>
              <a:rPr dirty="0" smtClean="0"/>
              <a:t>…</a:t>
            </a:r>
            <a:endParaRPr lang="fa-IR" dirty="0" smtClean="0"/>
          </a:p>
          <a:p>
            <a:pPr algn="r" defTabSz="914400" rtl="1">
              <a:defRPr sz="1200"/>
            </a:pPr>
            <a:r>
              <a:rPr lang="fa-IR" dirty="0" smtClean="0"/>
              <a:t>توی</a:t>
            </a:r>
            <a:r>
              <a:rPr lang="fa-IR" baseline="0" dirty="0" smtClean="0"/>
              <a:t> همه‌ی روش‌های لرنینگ داده‌ها به دو دسته‌ی آموزش و آزمون تقسیم میشن</a:t>
            </a:r>
            <a:endParaRPr dirty="0"/>
          </a:p>
          <a:p>
            <a:pPr algn="r" defTabSz="914400" rtl="1">
              <a:defRPr sz="1200"/>
            </a:pPr>
            <a:r>
              <a:rPr dirty="0" err="1"/>
              <a:t>اموزش</a:t>
            </a:r>
            <a:r>
              <a:rPr dirty="0"/>
              <a:t> </a:t>
            </a:r>
            <a:r>
              <a:rPr dirty="0" err="1"/>
              <a:t>ایتریتیو</a:t>
            </a:r>
            <a:r>
              <a:rPr dirty="0"/>
              <a:t> </a:t>
            </a:r>
            <a:r>
              <a:rPr dirty="0" err="1"/>
              <a:t>هست</a:t>
            </a:r>
            <a:r>
              <a:rPr dirty="0"/>
              <a:t> </a:t>
            </a:r>
            <a:r>
              <a:rPr dirty="0" err="1"/>
              <a:t>پس</a:t>
            </a:r>
            <a:r>
              <a:rPr dirty="0"/>
              <a:t> </a:t>
            </a:r>
            <a:r>
              <a:rPr dirty="0" err="1"/>
              <a:t>نیاز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یه</a:t>
            </a:r>
            <a:r>
              <a:rPr dirty="0"/>
              <a:t> </a:t>
            </a:r>
            <a:r>
              <a:rPr dirty="0" err="1"/>
              <a:t>دیتای</a:t>
            </a:r>
            <a:r>
              <a:rPr dirty="0"/>
              <a:t> </a:t>
            </a:r>
            <a:r>
              <a:rPr dirty="0" err="1"/>
              <a:t>ارزیابی</a:t>
            </a:r>
            <a:r>
              <a:rPr dirty="0"/>
              <a:t> </a:t>
            </a:r>
            <a:r>
              <a:rPr dirty="0" err="1"/>
              <a:t>داریم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ببینیم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ترشولد</a:t>
            </a:r>
            <a:r>
              <a:rPr dirty="0"/>
              <a:t> </a:t>
            </a:r>
            <a:r>
              <a:rPr dirty="0" err="1"/>
              <a:t>رسیده</a:t>
            </a:r>
            <a:r>
              <a:rPr dirty="0"/>
              <a:t> </a:t>
            </a:r>
            <a:r>
              <a:rPr dirty="0" err="1"/>
              <a:t>یا</a:t>
            </a:r>
            <a:r>
              <a:rPr dirty="0"/>
              <a:t> </a:t>
            </a:r>
            <a:r>
              <a:rPr dirty="0" err="1"/>
              <a:t>نه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dirty="0" err="1"/>
              <a:t>توضیح</a:t>
            </a:r>
            <a:r>
              <a:rPr dirty="0"/>
              <a:t> </a:t>
            </a:r>
            <a:r>
              <a:rPr dirty="0" err="1"/>
              <a:t>بردارها</a:t>
            </a:r>
            <a:endParaRPr dirty="0"/>
          </a:p>
          <a:p>
            <a:pPr algn="r" rtl="1">
              <a:defRPr sz="1800"/>
            </a:pPr>
            <a:r>
              <a:rPr dirty="0" err="1"/>
              <a:t>روش‌های</a:t>
            </a:r>
            <a:r>
              <a:rPr dirty="0"/>
              <a:t> </a:t>
            </a:r>
            <a:r>
              <a:rPr dirty="0" err="1"/>
              <a:t>لینیر</a:t>
            </a:r>
            <a:r>
              <a:rPr dirty="0"/>
              <a:t> = </a:t>
            </a:r>
            <a:r>
              <a:rPr dirty="0" err="1"/>
              <a:t>یک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یک</a:t>
            </a:r>
            <a:endParaRPr dirty="0"/>
          </a:p>
          <a:p>
            <a:pPr algn="r" rtl="1">
              <a:defRPr sz="1800"/>
            </a:pPr>
            <a:r>
              <a:rPr dirty="0" err="1" smtClean="0"/>
              <a:t>ماتریس</a:t>
            </a:r>
            <a:r>
              <a:rPr dirty="0" smtClean="0"/>
              <a:t> </a:t>
            </a:r>
            <a:r>
              <a:rPr dirty="0" err="1"/>
              <a:t>وزن</a:t>
            </a:r>
            <a:r>
              <a:rPr dirty="0"/>
              <a:t>: </a:t>
            </a:r>
            <a:r>
              <a:rPr dirty="0" err="1"/>
              <a:t>همکار</a:t>
            </a:r>
            <a:r>
              <a:rPr dirty="0"/>
              <a:t>=&gt; </a:t>
            </a:r>
            <a:r>
              <a:rPr dirty="0" err="1"/>
              <a:t>رشته‌ی</a:t>
            </a:r>
            <a:r>
              <a:rPr dirty="0"/>
              <a:t> </a:t>
            </a:r>
            <a:r>
              <a:rPr dirty="0" err="1"/>
              <a:t>تحصیلی</a:t>
            </a:r>
            <a:r>
              <a:rPr dirty="0"/>
              <a:t>، </a:t>
            </a:r>
            <a:r>
              <a:rPr dirty="0" err="1"/>
              <a:t>شهر</a:t>
            </a:r>
            <a:r>
              <a:rPr dirty="0"/>
              <a:t> </a:t>
            </a:r>
            <a:r>
              <a:rPr dirty="0" err="1"/>
              <a:t>زندگی</a:t>
            </a:r>
            <a:r>
              <a:rPr dirty="0"/>
              <a:t> و …</a:t>
            </a:r>
          </a:p>
        </p:txBody>
      </p:sp>
    </p:spTree>
    <p:extLst>
      <p:ext uri="{BB962C8B-B14F-4D97-AF65-F5344CB8AC3E}">
        <p14:creationId xmlns:p14="http://schemas.microsoft.com/office/powerpoint/2010/main" val="2619969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lang="fa-IR" dirty="0" smtClean="0"/>
              <a:t>هر موجودیت به صورت یک بردار از ویژگی‌های</a:t>
            </a:r>
            <a:r>
              <a:rPr lang="fa-IR" baseline="0" dirty="0" smtClean="0"/>
              <a:t> آن موجودیت است</a:t>
            </a:r>
            <a:endParaRPr lang="fa-IR" dirty="0" smtClean="0"/>
          </a:p>
          <a:p>
            <a:pPr algn="r" rtl="1">
              <a:defRPr sz="1800"/>
            </a:pPr>
            <a:r>
              <a:rPr lang="fa-IR" dirty="0" smtClean="0"/>
              <a:t>روش‌های بایلینیر = یک به *</a:t>
            </a:r>
          </a:p>
          <a:p>
            <a:pPr algn="r" rtl="1">
              <a:defRPr sz="1800"/>
            </a:pPr>
            <a:r>
              <a:rPr lang="fa-IR" dirty="0" smtClean="0"/>
              <a:t>ماتریس وزن: همکار=&gt; رشته‌ی تحصیلی، شهر زندگی و …</a:t>
            </a:r>
            <a:endParaRPr lang="fa-I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lang="fa-IR" dirty="0" smtClean="0"/>
              <a:t>هر موجودیت به صورت یک بردار از ویژگی‌های</a:t>
            </a:r>
            <a:r>
              <a:rPr lang="fa-IR" baseline="0" dirty="0" smtClean="0"/>
              <a:t> آن موجودیت است</a:t>
            </a:r>
            <a:endParaRPr dirty="0"/>
          </a:p>
          <a:p>
            <a:pPr algn="r" rtl="1">
              <a:defRPr sz="1800"/>
            </a:pPr>
            <a:r>
              <a:rPr dirty="0" err="1" smtClean="0"/>
              <a:t>روش‌های</a:t>
            </a:r>
            <a:r>
              <a:rPr dirty="0" smtClean="0"/>
              <a:t> </a:t>
            </a:r>
            <a:r>
              <a:rPr dirty="0" err="1"/>
              <a:t>بایلینیر</a:t>
            </a:r>
            <a:r>
              <a:rPr dirty="0"/>
              <a:t> = </a:t>
            </a:r>
            <a:r>
              <a:rPr dirty="0" err="1"/>
              <a:t>یک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*</a:t>
            </a:r>
          </a:p>
          <a:p>
            <a:pPr algn="r" rtl="1">
              <a:defRPr sz="1800"/>
            </a:pPr>
            <a:r>
              <a:rPr dirty="0" err="1"/>
              <a:t>ماتریس</a:t>
            </a:r>
            <a:r>
              <a:rPr dirty="0"/>
              <a:t> </a:t>
            </a:r>
            <a:r>
              <a:rPr dirty="0" err="1"/>
              <a:t>وزن</a:t>
            </a:r>
            <a:r>
              <a:rPr dirty="0"/>
              <a:t>: </a:t>
            </a:r>
            <a:r>
              <a:rPr dirty="0" err="1"/>
              <a:t>همکار</a:t>
            </a:r>
            <a:r>
              <a:rPr dirty="0"/>
              <a:t>=&gt; </a:t>
            </a:r>
            <a:r>
              <a:rPr dirty="0" err="1"/>
              <a:t>رشته‌ی</a:t>
            </a:r>
            <a:r>
              <a:rPr dirty="0"/>
              <a:t> </a:t>
            </a:r>
            <a:r>
              <a:rPr dirty="0" err="1"/>
              <a:t>تحصیلی</a:t>
            </a:r>
            <a:r>
              <a:rPr dirty="0"/>
              <a:t>، </a:t>
            </a:r>
            <a:r>
              <a:rPr dirty="0" err="1"/>
              <a:t>شهر</a:t>
            </a:r>
            <a:r>
              <a:rPr dirty="0"/>
              <a:t> </a:t>
            </a:r>
            <a:r>
              <a:rPr dirty="0" err="1"/>
              <a:t>زندگی</a:t>
            </a:r>
            <a:r>
              <a:rPr dirty="0"/>
              <a:t> و 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ضرب جفت ویژگی‌های بردار ها را به صورت ضرب خارجی دو بردار در نظر بگیرم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ایده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می‌کنن</a:t>
            </a:r>
            <a:r>
              <a:rPr dirty="0"/>
              <a:t> </a:t>
            </a:r>
            <a:r>
              <a:rPr dirty="0" err="1"/>
              <a:t>برای</a:t>
            </a:r>
            <a:r>
              <a:rPr dirty="0"/>
              <a:t> </a:t>
            </a:r>
            <a:r>
              <a:rPr dirty="0" err="1"/>
              <a:t>مدل‌های</a:t>
            </a:r>
            <a:r>
              <a:rPr dirty="0"/>
              <a:t> </a:t>
            </a:r>
            <a:r>
              <a:rPr dirty="0" err="1"/>
              <a:t>چند</a:t>
            </a:r>
            <a:r>
              <a:rPr dirty="0"/>
              <a:t> </a:t>
            </a:r>
            <a:r>
              <a:rPr dirty="0" err="1"/>
              <a:t>لایه‌ای</a:t>
            </a:r>
            <a:r>
              <a:rPr dirty="0"/>
              <a:t> =&gt; </a:t>
            </a:r>
            <a:r>
              <a:rPr dirty="0" err="1"/>
              <a:t>شبکه‌های</a:t>
            </a:r>
            <a:r>
              <a:rPr dirty="0"/>
              <a:t> </a:t>
            </a:r>
            <a:r>
              <a:rPr dirty="0" err="1"/>
              <a:t>عصبی</a:t>
            </a:r>
            <a:endParaRPr dirty="0"/>
          </a:p>
          <a:p>
            <a:pPr algn="r" rtl="1">
              <a:defRPr sz="1800"/>
            </a:pP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می‌تونن</a:t>
            </a:r>
            <a:r>
              <a:rPr dirty="0"/>
              <a:t> </a:t>
            </a:r>
            <a:r>
              <a:rPr dirty="0" err="1"/>
              <a:t>چندین</a:t>
            </a:r>
            <a:r>
              <a:rPr dirty="0"/>
              <a:t> hidden layer </a:t>
            </a:r>
            <a:r>
              <a:rPr dirty="0" err="1"/>
              <a:t>داشته</a:t>
            </a:r>
            <a:r>
              <a:rPr dirty="0"/>
              <a:t> </a:t>
            </a:r>
            <a:r>
              <a:rPr dirty="0" err="1"/>
              <a:t>باشن</a:t>
            </a:r>
            <a:endParaRPr dirty="0"/>
          </a:p>
          <a:p>
            <a:pPr algn="r" rtl="1">
              <a:defRPr sz="1800"/>
            </a:pPr>
            <a:r>
              <a:rPr dirty="0" err="1"/>
              <a:t>لزوما</a:t>
            </a:r>
            <a:r>
              <a:rPr dirty="0"/>
              <a:t> </a:t>
            </a:r>
            <a:r>
              <a:rPr dirty="0" err="1"/>
              <a:t>خطی</a:t>
            </a:r>
            <a:r>
              <a:rPr dirty="0"/>
              <a:t> </a:t>
            </a:r>
            <a:r>
              <a:rPr dirty="0" err="1"/>
              <a:t>نیستن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 sz="1800"/>
            </a:pPr>
            <a:r>
              <a:rPr dirty="0" err="1"/>
              <a:t>روش</a:t>
            </a:r>
            <a:r>
              <a:rPr dirty="0"/>
              <a:t> </a:t>
            </a:r>
            <a:r>
              <a:rPr dirty="0" err="1"/>
              <a:t>قبلی</a:t>
            </a:r>
            <a:r>
              <a:rPr dirty="0"/>
              <a:t> </a:t>
            </a:r>
            <a:r>
              <a:rPr dirty="0" err="1"/>
              <a:t>را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دیتاست‌های</a:t>
            </a:r>
            <a:r>
              <a:rPr dirty="0"/>
              <a:t> </a:t>
            </a:r>
            <a:r>
              <a:rPr dirty="0" err="1"/>
              <a:t>چند</a:t>
            </a:r>
            <a:r>
              <a:rPr dirty="0"/>
              <a:t> </a:t>
            </a:r>
            <a:r>
              <a:rPr dirty="0" err="1"/>
              <a:t>رابطه‌ای</a:t>
            </a:r>
            <a:r>
              <a:rPr dirty="0"/>
              <a:t> </a:t>
            </a:r>
            <a:r>
              <a:rPr dirty="0" err="1"/>
              <a:t>اعمال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  <a:p>
            <a:pPr algn="r">
              <a:defRPr sz="1800"/>
            </a:pP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صورت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هر</a:t>
            </a:r>
            <a:r>
              <a:rPr dirty="0"/>
              <a:t> </a:t>
            </a:r>
            <a:r>
              <a:rPr dirty="0" err="1"/>
              <a:t>موجودیت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ابتدا</a:t>
            </a:r>
            <a:r>
              <a:rPr dirty="0"/>
              <a:t> </a:t>
            </a:r>
            <a:r>
              <a:rPr dirty="0" err="1"/>
              <a:t>در</a:t>
            </a:r>
            <a:r>
              <a:rPr dirty="0"/>
              <a:t> </a:t>
            </a:r>
            <a:r>
              <a:rPr dirty="0" err="1"/>
              <a:t>ماتریس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</a:t>
            </a:r>
            <a:r>
              <a:rPr dirty="0" err="1"/>
              <a:t>رابطه‌ی</a:t>
            </a:r>
            <a:r>
              <a:rPr dirty="0"/>
              <a:t> </a:t>
            </a:r>
            <a:r>
              <a:rPr dirty="0" err="1"/>
              <a:t>مورد</a:t>
            </a:r>
            <a:r>
              <a:rPr dirty="0"/>
              <a:t> </a:t>
            </a:r>
            <a:r>
              <a:rPr dirty="0" err="1"/>
              <a:t>نظر</a:t>
            </a:r>
            <a:r>
              <a:rPr dirty="0"/>
              <a:t> </a:t>
            </a:r>
            <a:r>
              <a:rPr dirty="0" err="1"/>
              <a:t>ضرب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</a:t>
            </a:r>
            <a:r>
              <a:rPr dirty="0" err="1"/>
              <a:t>بعد</a:t>
            </a:r>
            <a:r>
              <a:rPr dirty="0"/>
              <a:t> </a:t>
            </a:r>
            <a:r>
              <a:rPr dirty="0" err="1"/>
              <a:t>فاصله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حساب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بردار موجودیت اول + بردار رابطه ‍~ موجودیت دوم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6" name="Shape 5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مطلوب است کاهش فاصله نمونه‌های مثبت</a:t>
            </a:r>
          </a:p>
          <a:p>
            <a:pPr algn="r" defTabSz="914400" rtl="1">
              <a:defRPr sz="1200"/>
            </a:pPr>
            <a:r>
              <a:t>نمونه‌های منفی مطلوب نیست و باید یه پنالتی زده شود</a:t>
            </a:r>
          </a:p>
          <a:p>
            <a:pPr algn="r" defTabSz="914400" rtl="1">
              <a:defRPr sz="1200"/>
            </a:pPr>
            <a:r>
              <a:t>نمونه‌های منفی ایجاد شده 10</a:t>
            </a:r>
            <a:r>
              <a:rPr baseline="31999"/>
              <a:t>5 </a:t>
            </a:r>
            <a:r>
              <a:t>حالت دارن ولی چون OWA هست احتمال دارد نمونه‌ی درست هم وارد شود.</a:t>
            </a:r>
          </a:p>
          <a:p>
            <a:pPr algn="r" defTabSz="914400" rtl="1">
              <a:defRPr sz="1200"/>
            </a:pPr>
            <a:r>
              <a:t>در آخر بررسی می‌کنیم که اگر نمونه‌ی منفی در جواب‌ها موجود هست آن را از جواب‌ها حذف می‌کنیم.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یه مقدمه‌ای از اینکه کلا چیو می‌خوایم حل کنیم</a:t>
            </a:r>
          </a:p>
          <a:p>
            <a:pPr algn="r" defTabSz="914400" rtl="1">
              <a:defRPr sz="1200"/>
            </a:pPr>
            <a:r>
              <a:t>بحث روی روش‌های ارائه شده و نتایج آن</a:t>
            </a:r>
          </a:p>
          <a:p>
            <a:pPr algn="r" defTabSz="914400" rtl="1">
              <a:defRPr sz="1200"/>
            </a:pPr>
            <a:r>
              <a:t>بحث روی قوانین انجمنی و استفاده از آن برای بهبود</a:t>
            </a:r>
          </a:p>
          <a:p>
            <a:pPr algn="r" defTabSz="914400" rtl="1">
              <a:defRPr sz="1200"/>
            </a:pPr>
            <a:r>
              <a:t>نتایج بدست اومده و جمع‌بندی مبجث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rPr lang="fa-IR" baseline="0" dirty="0" smtClean="0"/>
              <a:t>هد و تیل  رو بر اساس رابطه به یک ابرصفحه میبره و اونجا سعی می‌کنه فاصله رو کم کنه</a:t>
            </a:r>
          </a:p>
          <a:p>
            <a:r>
              <a:rPr lang="fa-IR" baseline="0" dirty="0" smtClean="0"/>
              <a:t>تکراری‌ها روی هم نگاشت میشن و روابط چند به چندی پیدا میشه</a:t>
            </a:r>
            <a:endParaRPr lang="fa-IR" dirty="0" smtClean="0"/>
          </a:p>
          <a:p>
            <a:r>
              <a:rPr dirty="0" err="1" smtClean="0"/>
              <a:t>برای</a:t>
            </a:r>
            <a:r>
              <a:rPr dirty="0" smtClean="0"/>
              <a:t> </a:t>
            </a:r>
            <a:r>
              <a:rPr dirty="0"/>
              <a:t>False-</a:t>
            </a:r>
            <a:r>
              <a:rPr dirty="0" err="1"/>
              <a:t>Neg</a:t>
            </a:r>
            <a:r>
              <a:rPr dirty="0"/>
              <a:t> </a:t>
            </a:r>
            <a:r>
              <a:rPr dirty="0" err="1"/>
              <a:t>ها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نوع</a:t>
            </a:r>
            <a:r>
              <a:rPr dirty="0"/>
              <a:t> </a:t>
            </a:r>
            <a:r>
              <a:rPr dirty="0" err="1"/>
              <a:t>رابطه‌ی</a:t>
            </a:r>
            <a:r>
              <a:rPr dirty="0"/>
              <a:t> </a:t>
            </a:r>
            <a:r>
              <a:rPr dirty="0" err="1"/>
              <a:t>چند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چندی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7" name="Shape 5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t>همشون برای موجودیت یه بردار d بعدی نیاز دارن اما…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2" name="Shape 5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t>جزیره‌ای شدن و به نظر میرسد یه دسته‌بندی‌ای روشون اعمال شده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اگه بردار‌هایی که برای روابط لرن شدن رو نمایش بدیم به این صورته</a:t>
            </a:r>
          </a:p>
          <a:p>
            <a:pPr algn="r" defTabSz="914400" rtl="1">
              <a:defRPr sz="1200"/>
            </a:pPr>
            <a:r>
              <a:t>جزیره نشده و اسکتره توی صفحس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0" name="Shape 7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t>حالا ما می‌خوایم سعی کنیم این ربط این بردار ها رو بهش بفهمونیم که بهتر دسته‌بندی کنه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3" name="Shape 7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dirty="0" err="1"/>
              <a:t>ممکنه</a:t>
            </a:r>
            <a:r>
              <a:rPr dirty="0"/>
              <a:t> </a:t>
            </a:r>
            <a:r>
              <a:rPr dirty="0" err="1"/>
              <a:t>یه</a:t>
            </a:r>
            <a:r>
              <a:rPr dirty="0"/>
              <a:t> </a:t>
            </a:r>
            <a:r>
              <a:rPr dirty="0" err="1"/>
              <a:t>سری</a:t>
            </a:r>
            <a:r>
              <a:rPr dirty="0"/>
              <a:t> </a:t>
            </a:r>
            <a:r>
              <a:rPr dirty="0" err="1"/>
              <a:t>قانون‌ها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اصلا</a:t>
            </a:r>
            <a:r>
              <a:rPr dirty="0"/>
              <a:t> </a:t>
            </a:r>
            <a:r>
              <a:rPr dirty="0" err="1"/>
              <a:t>نبینیم</a:t>
            </a:r>
            <a:endParaRPr dirty="0"/>
          </a:p>
          <a:p>
            <a:pPr algn="r" defTabSz="914400" rtl="1">
              <a:defRPr sz="1200"/>
            </a:pPr>
            <a:r>
              <a:rPr dirty="0" err="1"/>
              <a:t>معیاری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بدونی</a:t>
            </a:r>
            <a:r>
              <a:rPr dirty="0"/>
              <a:t> </a:t>
            </a:r>
            <a:r>
              <a:rPr dirty="0" err="1"/>
              <a:t>قانونی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حالا</a:t>
            </a:r>
            <a:r>
              <a:rPr dirty="0"/>
              <a:t> </a:t>
            </a:r>
            <a:r>
              <a:rPr dirty="0" err="1"/>
              <a:t>بدست</a:t>
            </a:r>
            <a:r>
              <a:rPr dirty="0"/>
              <a:t> </a:t>
            </a:r>
            <a:r>
              <a:rPr dirty="0" err="1"/>
              <a:t>اوردیم</a:t>
            </a:r>
            <a:r>
              <a:rPr dirty="0"/>
              <a:t> </a:t>
            </a:r>
            <a:r>
              <a:rPr dirty="0" err="1"/>
              <a:t>چقد</a:t>
            </a:r>
            <a:r>
              <a:rPr dirty="0"/>
              <a:t> </a:t>
            </a:r>
            <a:r>
              <a:rPr dirty="0" err="1"/>
              <a:t>مطمئنه</a:t>
            </a:r>
            <a:r>
              <a:rPr dirty="0"/>
              <a:t> و </a:t>
            </a:r>
            <a:r>
              <a:rPr dirty="0" err="1"/>
              <a:t>میشه</a:t>
            </a:r>
            <a:r>
              <a:rPr dirty="0"/>
              <a:t> </a:t>
            </a:r>
            <a:r>
              <a:rPr dirty="0" err="1"/>
              <a:t>ازش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کرد</a:t>
            </a:r>
            <a:endParaRPr dirty="0"/>
          </a:p>
          <a:p>
            <a:pPr algn="r" defTabSz="914400" rtl="1">
              <a:defRPr sz="1200"/>
            </a:pPr>
            <a:r>
              <a:rPr dirty="0" err="1"/>
              <a:t>فرض</a:t>
            </a:r>
            <a:r>
              <a:rPr dirty="0"/>
              <a:t> OWA: </a:t>
            </a:r>
            <a:r>
              <a:rPr dirty="0" err="1"/>
              <a:t>اگه</a:t>
            </a:r>
            <a:r>
              <a:rPr dirty="0"/>
              <a:t> </a:t>
            </a:r>
            <a:r>
              <a:rPr dirty="0" err="1"/>
              <a:t>فکتی</a:t>
            </a:r>
            <a:r>
              <a:rPr dirty="0"/>
              <a:t> </a:t>
            </a:r>
            <a:r>
              <a:rPr dirty="0" err="1"/>
              <a:t>توی</a:t>
            </a:r>
            <a:r>
              <a:rPr dirty="0"/>
              <a:t> </a:t>
            </a:r>
            <a:r>
              <a:rPr dirty="0" err="1"/>
              <a:t>نالجبیس</a:t>
            </a:r>
            <a:r>
              <a:rPr dirty="0"/>
              <a:t> </a:t>
            </a:r>
            <a:r>
              <a:rPr dirty="0" err="1"/>
              <a:t>ما</a:t>
            </a:r>
            <a:r>
              <a:rPr dirty="0"/>
              <a:t> </a:t>
            </a:r>
            <a:r>
              <a:rPr dirty="0" err="1"/>
              <a:t>نیست</a:t>
            </a:r>
            <a:r>
              <a:rPr dirty="0"/>
              <a:t> </a:t>
            </a:r>
            <a:r>
              <a:rPr dirty="0" err="1"/>
              <a:t>نمی‌تونیم</a:t>
            </a:r>
            <a:r>
              <a:rPr dirty="0"/>
              <a:t> </a:t>
            </a:r>
            <a:r>
              <a:rPr dirty="0" err="1"/>
              <a:t>بگیم</a:t>
            </a:r>
            <a:r>
              <a:rPr dirty="0"/>
              <a:t> </a:t>
            </a:r>
            <a:r>
              <a:rPr dirty="0" err="1"/>
              <a:t>حتما</a:t>
            </a:r>
            <a:r>
              <a:rPr dirty="0"/>
              <a:t> </a:t>
            </a:r>
            <a:r>
              <a:rPr dirty="0" err="1"/>
              <a:t>غلط</a:t>
            </a:r>
            <a:r>
              <a:rPr dirty="0"/>
              <a:t> </a:t>
            </a:r>
            <a:r>
              <a:rPr dirty="0" err="1"/>
              <a:t>است</a:t>
            </a:r>
            <a:r>
              <a:rPr dirty="0"/>
              <a:t>.</a:t>
            </a:r>
          </a:p>
          <a:p>
            <a:pPr algn="r" defTabSz="914400" rtl="1">
              <a:defRPr sz="1200"/>
            </a:pPr>
            <a:r>
              <a:rPr dirty="0" err="1"/>
              <a:t>حجم</a:t>
            </a:r>
            <a:r>
              <a:rPr dirty="0"/>
              <a:t> </a:t>
            </a:r>
            <a:r>
              <a:rPr dirty="0" err="1"/>
              <a:t>بالای</a:t>
            </a:r>
            <a:r>
              <a:rPr dirty="0"/>
              <a:t> </a:t>
            </a:r>
            <a:r>
              <a:rPr dirty="0" err="1"/>
              <a:t>اطلاعات</a:t>
            </a:r>
            <a:r>
              <a:rPr dirty="0"/>
              <a:t> </a:t>
            </a:r>
            <a:r>
              <a:rPr dirty="0" err="1"/>
              <a:t>نیاز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محاسبات</a:t>
            </a:r>
            <a:r>
              <a:rPr dirty="0"/>
              <a:t> </a:t>
            </a:r>
            <a:r>
              <a:rPr dirty="0" err="1"/>
              <a:t>زیاد</a:t>
            </a:r>
            <a:r>
              <a:rPr dirty="0"/>
              <a:t> </a:t>
            </a:r>
            <a:r>
              <a:rPr dirty="0" err="1"/>
              <a:t>دارد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روش</a:t>
            </a:r>
            <a:r>
              <a:rPr dirty="0"/>
              <a:t> </a:t>
            </a:r>
            <a:r>
              <a:rPr dirty="0" err="1"/>
              <a:t>paralell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مطرح</a:t>
            </a:r>
            <a:r>
              <a:rPr dirty="0"/>
              <a:t> </a:t>
            </a:r>
            <a:r>
              <a:rPr dirty="0" err="1"/>
              <a:t>می‌کنیم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2" name="Shape 9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/>
            </a:pPr>
            <a:r>
              <a:t>تمام روابطی که y در اونها شریک هست رو اضافه می‌کنیم مثل…</a:t>
            </a:r>
          </a:p>
          <a:p>
            <a:pPr algn="r" rtl="1">
              <a:defRPr/>
            </a:pPr>
            <a:r>
              <a:t>رابطه رو اضافه می کنیم و حالا بررسی می‌کنیم چقد احتمال داره رابطه‌ای بین z و x باشه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9" name="Shape 9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r>
              <a:t>a player of b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0" name="Shape 10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r>
              <a:t>a won b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1" name="Shape 10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a =&gt; f</a:t>
            </a:r>
          </a:p>
          <a:p>
            <a:pPr defTabSz="914400">
              <a:defRPr sz="1200"/>
            </a:pPr>
            <a:r>
              <a:t>f =&gt; b</a:t>
            </a:r>
          </a:p>
          <a:p>
            <a:pPr defTabSz="914400">
              <a:defRPr sz="1200"/>
            </a:pPr>
            <a:endParaRPr/>
          </a:p>
          <a:p>
            <a:pPr defTabSz="914400">
              <a:defRPr sz="1200"/>
            </a:pPr>
            <a:r>
              <a:t>a =&gt; b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dirty="0" err="1"/>
              <a:t>در</a:t>
            </a:r>
            <a:r>
              <a:rPr dirty="0"/>
              <a:t> </a:t>
            </a:r>
            <a:r>
              <a:rPr dirty="0" err="1"/>
              <a:t>سال‌های</a:t>
            </a:r>
            <a:r>
              <a:rPr dirty="0"/>
              <a:t> </a:t>
            </a:r>
            <a:r>
              <a:rPr dirty="0" err="1"/>
              <a:t>اخیر</a:t>
            </a:r>
            <a:r>
              <a:rPr dirty="0"/>
              <a:t> </a:t>
            </a:r>
            <a:r>
              <a:rPr dirty="0" err="1"/>
              <a:t>مطالعات</a:t>
            </a:r>
            <a:r>
              <a:rPr dirty="0"/>
              <a:t> </a:t>
            </a:r>
            <a:r>
              <a:rPr dirty="0" err="1"/>
              <a:t>زیادی</a:t>
            </a:r>
            <a:r>
              <a:rPr dirty="0"/>
              <a:t> </a:t>
            </a:r>
            <a:r>
              <a:rPr dirty="0" err="1"/>
              <a:t>در</a:t>
            </a:r>
            <a:r>
              <a:rPr dirty="0"/>
              <a:t> </a:t>
            </a:r>
            <a:r>
              <a:rPr dirty="0" err="1"/>
              <a:t>حوزه‌ی</a:t>
            </a:r>
            <a:r>
              <a:rPr dirty="0"/>
              <a:t> </a:t>
            </a:r>
            <a:r>
              <a:rPr b="1" dirty="0" err="1"/>
              <a:t>ماشین‌لرنینگ</a:t>
            </a:r>
            <a:r>
              <a:rPr b="1" dirty="0"/>
              <a:t> -&gt;</a:t>
            </a:r>
            <a:r>
              <a:rPr dirty="0"/>
              <a:t> </a:t>
            </a:r>
            <a:r>
              <a:rPr b="1" dirty="0" err="1"/>
              <a:t>داده‌ها</a:t>
            </a:r>
            <a:r>
              <a:rPr b="1" dirty="0"/>
              <a:t> و </a:t>
            </a:r>
            <a:r>
              <a:rPr b="1" dirty="0" err="1"/>
              <a:t>متن‌های</a:t>
            </a:r>
            <a:r>
              <a:rPr b="1" dirty="0"/>
              <a:t> </a:t>
            </a:r>
            <a:r>
              <a:rPr b="1" dirty="0" err="1"/>
              <a:t>خام</a:t>
            </a:r>
            <a:r>
              <a:rPr dirty="0"/>
              <a:t>=&gt; </a:t>
            </a:r>
            <a:r>
              <a:rPr dirty="0" err="1"/>
              <a:t>ایجاد</a:t>
            </a:r>
            <a:r>
              <a:rPr dirty="0"/>
              <a:t> </a:t>
            </a:r>
            <a:r>
              <a:rPr dirty="0" err="1"/>
              <a:t>پایگاه‌های</a:t>
            </a:r>
            <a:r>
              <a:rPr dirty="0"/>
              <a:t> </a:t>
            </a:r>
            <a:r>
              <a:rPr dirty="0" err="1"/>
              <a:t>دانش</a:t>
            </a:r>
            <a:r>
              <a:rPr dirty="0"/>
              <a:t> </a:t>
            </a:r>
            <a:r>
              <a:rPr dirty="0" err="1"/>
              <a:t>توسط</a:t>
            </a:r>
            <a:r>
              <a:rPr dirty="0"/>
              <a:t> </a:t>
            </a:r>
            <a:r>
              <a:rPr dirty="0" err="1"/>
              <a:t>موسسات</a:t>
            </a:r>
            <a:endParaRPr dirty="0"/>
          </a:p>
          <a:p>
            <a:pPr algn="r" defTabSz="914400" rtl="1">
              <a:defRPr sz="1200"/>
            </a:pPr>
            <a:r>
              <a:rPr dirty="0" err="1"/>
              <a:t>ما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پایگاه</a:t>
            </a:r>
            <a:r>
              <a:rPr dirty="0"/>
              <a:t> </a:t>
            </a:r>
            <a:r>
              <a:rPr dirty="0" err="1"/>
              <a:t>دانش</a:t>
            </a:r>
            <a:r>
              <a:rPr dirty="0"/>
              <a:t> </a:t>
            </a:r>
            <a:r>
              <a:rPr dirty="0" err="1"/>
              <a:t>ناهمگون</a:t>
            </a:r>
            <a:r>
              <a:rPr dirty="0"/>
              <a:t> </a:t>
            </a:r>
            <a:r>
              <a:rPr dirty="0" err="1"/>
              <a:t>استفاده</a:t>
            </a:r>
            <a:endParaRPr dirty="0"/>
          </a:p>
          <a:p>
            <a:pPr algn="r" defTabSz="914400" rtl="1">
              <a:defRPr sz="1200"/>
            </a:pPr>
            <a:r>
              <a:rPr dirty="0" err="1"/>
              <a:t>گرافی</a:t>
            </a:r>
            <a:r>
              <a:rPr dirty="0"/>
              <a:t> </a:t>
            </a:r>
            <a:r>
              <a:rPr dirty="0" err="1"/>
              <a:t>متشکل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Entity &amp; Relation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0" name="Shape 10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R-sub = </a:t>
            </a:r>
            <a:r>
              <a:rPr dirty="0" err="1"/>
              <a:t>پدر</a:t>
            </a:r>
            <a:r>
              <a:rPr dirty="0"/>
              <a:t> و </a:t>
            </a:r>
            <a:r>
              <a:rPr dirty="0" err="1"/>
              <a:t>والد</a:t>
            </a:r>
            <a:endParaRPr dirty="0"/>
          </a:p>
          <a:p>
            <a:r>
              <a:rPr dirty="0"/>
              <a:t>R-</a:t>
            </a:r>
            <a:r>
              <a:rPr dirty="0" err="1"/>
              <a:t>equ</a:t>
            </a:r>
            <a:r>
              <a:rPr dirty="0"/>
              <a:t> = </a:t>
            </a:r>
            <a:r>
              <a:rPr dirty="0" err="1"/>
              <a:t>located_in</a:t>
            </a:r>
            <a:r>
              <a:rPr dirty="0"/>
              <a:t> and </a:t>
            </a:r>
            <a:r>
              <a:rPr dirty="0" err="1"/>
              <a:t>contained_by</a:t>
            </a:r>
            <a:r>
              <a:rPr dirty="0"/>
              <a:t> </a:t>
            </a:r>
            <a:r>
              <a:rPr lang="fa-IR" dirty="0" smtClean="0"/>
              <a:t>روابطی</a:t>
            </a:r>
            <a:r>
              <a:rPr dirty="0" smtClean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یک</a:t>
            </a:r>
            <a:r>
              <a:rPr dirty="0"/>
              <a:t> </a:t>
            </a:r>
            <a:r>
              <a:rPr dirty="0" err="1"/>
              <a:t>مفهوم</a:t>
            </a:r>
            <a:r>
              <a:rPr dirty="0"/>
              <a:t> </a:t>
            </a:r>
            <a:r>
              <a:rPr dirty="0" err="1"/>
              <a:t>دارند</a:t>
            </a:r>
            <a:endParaRPr dirty="0"/>
          </a:p>
          <a:p>
            <a:r>
              <a:rPr dirty="0"/>
              <a:t>2-hope = </a:t>
            </a:r>
            <a:r>
              <a:rPr dirty="0" err="1"/>
              <a:t>تهران</a:t>
            </a:r>
            <a:r>
              <a:rPr dirty="0"/>
              <a:t> </a:t>
            </a:r>
            <a:r>
              <a:rPr dirty="0" err="1"/>
              <a:t>پایتخت</a:t>
            </a:r>
            <a:r>
              <a:rPr dirty="0"/>
              <a:t> </a:t>
            </a:r>
            <a:r>
              <a:rPr dirty="0" err="1"/>
              <a:t>ایران</a:t>
            </a:r>
            <a:r>
              <a:rPr dirty="0"/>
              <a:t> و </a:t>
            </a:r>
            <a:r>
              <a:rPr dirty="0" err="1"/>
              <a:t>ایران</a:t>
            </a:r>
            <a:r>
              <a:rPr dirty="0"/>
              <a:t> </a:t>
            </a:r>
            <a:r>
              <a:rPr dirty="0" err="1"/>
              <a:t>واقع</a:t>
            </a:r>
            <a:r>
              <a:rPr dirty="0"/>
              <a:t> </a:t>
            </a:r>
            <a:r>
              <a:rPr dirty="0" err="1"/>
              <a:t>در</a:t>
            </a:r>
            <a:r>
              <a:rPr dirty="0"/>
              <a:t> </a:t>
            </a:r>
            <a:r>
              <a:rPr dirty="0" err="1"/>
              <a:t>خاورمیانه</a:t>
            </a:r>
            <a:endParaRPr dirty="0"/>
          </a:p>
          <a:p>
            <a:r>
              <a:rPr dirty="0"/>
              <a:t>Triangle = </a:t>
            </a:r>
            <a:r>
              <a:rPr dirty="0" err="1"/>
              <a:t>هر</a:t>
            </a:r>
            <a:r>
              <a:rPr dirty="0"/>
              <a:t> </a:t>
            </a:r>
            <a:r>
              <a:rPr dirty="0" err="1"/>
              <a:t>دو</a:t>
            </a:r>
            <a:r>
              <a:rPr dirty="0"/>
              <a:t> </a:t>
            </a:r>
            <a:r>
              <a:rPr dirty="0" err="1"/>
              <a:t>والد</a:t>
            </a:r>
            <a:r>
              <a:rPr dirty="0"/>
              <a:t> z </a:t>
            </a:r>
          </a:p>
          <a:p>
            <a:r>
              <a:rPr dirty="0"/>
              <a:t>SR-sub = </a:t>
            </a:r>
            <a:r>
              <a:rPr dirty="0" err="1"/>
              <a:t>والد</a:t>
            </a:r>
            <a:r>
              <a:rPr dirty="0"/>
              <a:t> </a:t>
            </a:r>
            <a:r>
              <a:rPr dirty="0" err="1"/>
              <a:t>باشه</a:t>
            </a:r>
            <a:r>
              <a:rPr dirty="0"/>
              <a:t> و </a:t>
            </a:r>
            <a:r>
              <a:rPr dirty="0" err="1"/>
              <a:t>مرد</a:t>
            </a:r>
            <a:r>
              <a:rPr dirty="0"/>
              <a:t> </a:t>
            </a:r>
            <a:r>
              <a:rPr dirty="0" err="1"/>
              <a:t>باشه</a:t>
            </a:r>
            <a:r>
              <a:rPr dirty="0"/>
              <a:t> =&gt; </a:t>
            </a:r>
            <a:r>
              <a:rPr dirty="0" err="1"/>
              <a:t>پدر</a:t>
            </a:r>
            <a:r>
              <a:rPr dirty="0"/>
              <a:t> </a:t>
            </a:r>
            <a:r>
              <a:rPr dirty="0" err="1"/>
              <a:t>است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8" name="Shape 10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dirty="0"/>
              <a:t>RESCAL: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چندانی</a:t>
            </a:r>
            <a:r>
              <a:rPr dirty="0"/>
              <a:t> </a:t>
            </a:r>
            <a:r>
              <a:rPr dirty="0" err="1"/>
              <a:t>نداشته</a:t>
            </a:r>
            <a:r>
              <a:rPr dirty="0"/>
              <a:t>،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ضرب</a:t>
            </a:r>
            <a:r>
              <a:rPr dirty="0"/>
              <a:t> </a:t>
            </a:r>
            <a:r>
              <a:rPr dirty="0" err="1"/>
              <a:t>خارجی</a:t>
            </a:r>
            <a:r>
              <a:rPr dirty="0"/>
              <a:t> </a:t>
            </a:r>
            <a:r>
              <a:rPr dirty="0" err="1"/>
              <a:t>بین</a:t>
            </a:r>
            <a:r>
              <a:rPr dirty="0"/>
              <a:t> </a:t>
            </a:r>
            <a:r>
              <a:rPr dirty="0" err="1"/>
              <a:t>بردار‌ها</a:t>
            </a:r>
            <a:r>
              <a:rPr dirty="0"/>
              <a:t> </a:t>
            </a:r>
            <a:r>
              <a:rPr dirty="0" err="1"/>
              <a:t>همه‌ی</a:t>
            </a:r>
            <a:r>
              <a:rPr dirty="0"/>
              <a:t> </a:t>
            </a:r>
            <a:r>
              <a:rPr dirty="0" err="1"/>
              <a:t>خصوصیت</a:t>
            </a:r>
            <a:r>
              <a:rPr dirty="0"/>
              <a:t> </a:t>
            </a:r>
            <a:r>
              <a:rPr dirty="0" err="1"/>
              <a:t>ها</a:t>
            </a:r>
            <a:r>
              <a:rPr dirty="0"/>
              <a:t> </a:t>
            </a:r>
            <a:r>
              <a:rPr dirty="0" err="1"/>
              <a:t>را</a:t>
            </a:r>
            <a:r>
              <a:rPr dirty="0"/>
              <a:t> </a:t>
            </a:r>
            <a:r>
              <a:rPr dirty="0" err="1"/>
              <a:t>بررسی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بهم</a:t>
            </a:r>
            <a:r>
              <a:rPr dirty="0"/>
              <a:t> </a:t>
            </a:r>
            <a:r>
              <a:rPr dirty="0" err="1"/>
              <a:t>نزدیکشون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  <a:p>
            <a:pPr defTabSz="914400">
              <a:defRPr sz="1200"/>
            </a:pPr>
            <a:r>
              <a:rPr dirty="0"/>
              <a:t>SE: </a:t>
            </a:r>
          </a:p>
          <a:p>
            <a:pPr defTabSz="914400">
              <a:defRPr sz="1200"/>
            </a:pPr>
            <a:r>
              <a:rPr dirty="0" err="1"/>
              <a:t>TransE</a:t>
            </a:r>
            <a:r>
              <a:rPr dirty="0"/>
              <a:t>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خوبی</a:t>
            </a:r>
            <a:r>
              <a:rPr dirty="0"/>
              <a:t> </a:t>
            </a:r>
            <a:r>
              <a:rPr dirty="0" err="1"/>
              <a:t>داشته</a:t>
            </a:r>
            <a:r>
              <a:rPr dirty="0"/>
              <a:t>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دقیقا</a:t>
            </a:r>
            <a:r>
              <a:rPr dirty="0"/>
              <a:t> </a:t>
            </a:r>
            <a:r>
              <a:rPr dirty="0" err="1"/>
              <a:t>داره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ترکیب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</a:t>
            </a:r>
            <a:r>
              <a:rPr dirty="0" err="1"/>
              <a:t>روابط</a:t>
            </a:r>
            <a:r>
              <a:rPr dirty="0"/>
              <a:t> و </a:t>
            </a:r>
            <a:r>
              <a:rPr dirty="0" err="1"/>
              <a:t>موجودیت‌ها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باعث</a:t>
            </a:r>
            <a:r>
              <a:rPr dirty="0"/>
              <a:t> </a:t>
            </a:r>
            <a:r>
              <a:rPr dirty="0" err="1"/>
              <a:t>شده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…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5" name="Shape 10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۲- گفتیم روابط ترنسلیشن هستن، پس باید مجموعشون هم …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بهبود</a:t>
            </a:r>
            <a:r>
              <a:rPr lang="fa-IR" baseline="0" dirty="0" smtClean="0"/>
              <a:t> چندانی نداشته و مدل ها در این رابطه مشکلی نداشته اند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40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باز هم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94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بهبود بهتری</a:t>
            </a:r>
            <a:r>
              <a:rPr lang="fa-IR" baseline="0" dirty="0" smtClean="0"/>
              <a:t> داشته و نشون میده که تونسته به مدل‌ها در فهم این روابط کمک کنه</a:t>
            </a:r>
          </a:p>
          <a:p>
            <a:r>
              <a:rPr lang="en-US" baseline="0" dirty="0" err="1" smtClean="0"/>
              <a:t>TransE</a:t>
            </a:r>
            <a:r>
              <a:rPr lang="en-US" baseline="0" dirty="0" smtClean="0"/>
              <a:t> ~2%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320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بهبود</a:t>
            </a:r>
            <a:r>
              <a:rPr lang="fa-IR" baseline="0" dirty="0" smtClean="0"/>
              <a:t> خوب در میانگین – به اون پرت‌ها هم رسیدگی شده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70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0" name="Shape 1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t>همشون برای موجودیت یه بردار d بعدی نیاز دارن اما…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8" name="Shape 14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dirty="0"/>
              <a:t>RESCAL: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چندانی</a:t>
            </a:r>
            <a:r>
              <a:rPr dirty="0"/>
              <a:t> </a:t>
            </a:r>
            <a:r>
              <a:rPr dirty="0" err="1"/>
              <a:t>نداشته</a:t>
            </a:r>
            <a:r>
              <a:rPr dirty="0"/>
              <a:t>،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ضرب</a:t>
            </a:r>
            <a:r>
              <a:rPr dirty="0"/>
              <a:t> </a:t>
            </a:r>
            <a:r>
              <a:rPr dirty="0" err="1"/>
              <a:t>خارجی</a:t>
            </a:r>
            <a:r>
              <a:rPr dirty="0"/>
              <a:t> </a:t>
            </a:r>
            <a:r>
              <a:rPr dirty="0" err="1"/>
              <a:t>بین</a:t>
            </a:r>
            <a:r>
              <a:rPr dirty="0"/>
              <a:t> </a:t>
            </a:r>
            <a:r>
              <a:rPr dirty="0" err="1"/>
              <a:t>بردار‌ها</a:t>
            </a:r>
            <a:r>
              <a:rPr dirty="0"/>
              <a:t> </a:t>
            </a:r>
            <a:r>
              <a:rPr dirty="0" err="1"/>
              <a:t>همه‌ی</a:t>
            </a:r>
            <a:r>
              <a:rPr dirty="0"/>
              <a:t> </a:t>
            </a:r>
            <a:r>
              <a:rPr dirty="0" err="1"/>
              <a:t>خصوصیت</a:t>
            </a:r>
            <a:r>
              <a:rPr dirty="0"/>
              <a:t> </a:t>
            </a:r>
            <a:r>
              <a:rPr dirty="0" err="1"/>
              <a:t>ها</a:t>
            </a:r>
            <a:r>
              <a:rPr dirty="0"/>
              <a:t> </a:t>
            </a:r>
            <a:r>
              <a:rPr dirty="0" err="1"/>
              <a:t>را</a:t>
            </a:r>
            <a:r>
              <a:rPr dirty="0"/>
              <a:t> </a:t>
            </a:r>
            <a:r>
              <a:rPr dirty="0" err="1"/>
              <a:t>بررسی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بهم</a:t>
            </a:r>
            <a:r>
              <a:rPr dirty="0"/>
              <a:t> </a:t>
            </a:r>
            <a:r>
              <a:rPr dirty="0" err="1"/>
              <a:t>نزدیکشون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  <a:p>
            <a:pPr defTabSz="914400">
              <a:defRPr sz="1200"/>
            </a:pPr>
            <a:r>
              <a:rPr dirty="0"/>
              <a:t>SE: </a:t>
            </a:r>
          </a:p>
          <a:p>
            <a:pPr defTabSz="914400">
              <a:defRPr sz="1200"/>
            </a:pPr>
            <a:r>
              <a:rPr dirty="0" err="1"/>
              <a:t>TransE</a:t>
            </a:r>
            <a:r>
              <a:rPr dirty="0"/>
              <a:t>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خوبی</a:t>
            </a:r>
            <a:r>
              <a:rPr dirty="0"/>
              <a:t> </a:t>
            </a:r>
            <a:r>
              <a:rPr dirty="0" err="1"/>
              <a:t>داشته</a:t>
            </a:r>
            <a:r>
              <a:rPr dirty="0"/>
              <a:t>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دقیقا</a:t>
            </a:r>
            <a:r>
              <a:rPr dirty="0"/>
              <a:t> </a:t>
            </a:r>
            <a:r>
              <a:rPr dirty="0" err="1"/>
              <a:t>داره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ترکیب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</a:t>
            </a:r>
            <a:r>
              <a:rPr dirty="0" err="1"/>
              <a:t>روابط</a:t>
            </a:r>
            <a:r>
              <a:rPr dirty="0"/>
              <a:t> و </a:t>
            </a:r>
            <a:r>
              <a:rPr dirty="0" err="1"/>
              <a:t>موجودیت‌ها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باعث</a:t>
            </a:r>
            <a:r>
              <a:rPr dirty="0"/>
              <a:t> </a:t>
            </a:r>
            <a:r>
              <a:rPr dirty="0" err="1"/>
              <a:t>شده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…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8" name="Shape 14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ایجاد سوپر نود‌ها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توصیه‌گر: فروشگاه‌های اینترنتی -&gt; حتی غیر اینترنتی</a:t>
            </a:r>
          </a:p>
          <a:p>
            <a:pPr algn="r" defTabSz="914400" rtl="1">
              <a:defRPr sz="1200"/>
            </a:pPr>
            <a:r>
              <a:t>تشخصی پزشکی: بررسی روابط بین بیماران، بیماری‌ها، دارو‌ها و 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مساله‌ای که می‌خوایم حل کنیم پیشبینی لینک روی چنین داده‌ای</a:t>
            </a:r>
          </a:p>
          <a:p>
            <a:pPr algn="r" defTabSz="914400" rtl="1">
              <a:defRPr sz="1200"/>
            </a:pPr>
            <a:r>
              <a:t>برای مثال تو این گراف یه سری روابط رو داریم و می‌خوایم بررسی کنیم این لینک وجود داره یا نه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در چند سال اخیر نالج‌بیس‌های زیادی معرفی شده، بعضی جنرالن و بعضی  به موضوع خاص می‌پردازن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موجودیت‌ها و رابطه‌ها زیاده</a:t>
            </a:r>
          </a:p>
          <a:p>
            <a:pPr algn="r" defTabSz="914400" rtl="1">
              <a:defRPr sz="1200"/>
            </a:pPr>
            <a:r>
              <a:t>برای تمیز دادنشون از هم پارامتر‌های زیادی باید تعریف کنیم</a:t>
            </a:r>
          </a:p>
          <a:p>
            <a:pPr algn="r" defTabSz="914400" rtl="1">
              <a:defRPr sz="1200"/>
            </a:pPr>
            <a:r>
              <a:t>لرن کردن این همه پارامتر زمانبر هست.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t>روش‌های ارائه شده‌ی موجود رو بررسی می‌کنیم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>
              <a:defRPr sz="1200"/>
            </a:pPr>
            <a:r>
              <a:rPr dirty="0" err="1"/>
              <a:t>کتگوری‌های</a:t>
            </a:r>
            <a:r>
              <a:rPr dirty="0"/>
              <a:t> </a:t>
            </a:r>
            <a:r>
              <a:rPr dirty="0" err="1"/>
              <a:t>مختلفی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روش‌های</a:t>
            </a:r>
            <a:r>
              <a:rPr dirty="0"/>
              <a:t> </a:t>
            </a:r>
            <a:r>
              <a:rPr dirty="0" err="1"/>
              <a:t>ماشین</a:t>
            </a:r>
            <a:r>
              <a:rPr dirty="0"/>
              <a:t> </a:t>
            </a:r>
            <a:r>
              <a:rPr dirty="0" err="1"/>
              <a:t>لرنینگ</a:t>
            </a:r>
            <a:r>
              <a:rPr dirty="0"/>
              <a:t> </a:t>
            </a:r>
            <a:r>
              <a:rPr dirty="0" err="1"/>
              <a:t>سمت</a:t>
            </a:r>
            <a:r>
              <a:rPr dirty="0"/>
              <a:t> </a:t>
            </a:r>
            <a:r>
              <a:rPr dirty="0" err="1"/>
              <a:t>حل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مسئله</a:t>
            </a:r>
            <a:r>
              <a:rPr dirty="0"/>
              <a:t> </a:t>
            </a:r>
            <a:r>
              <a:rPr dirty="0" err="1"/>
              <a:t>رفتن</a:t>
            </a:r>
            <a:r>
              <a:rPr dirty="0"/>
              <a:t>،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ما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روش‌های</a:t>
            </a:r>
            <a:r>
              <a:rPr dirty="0"/>
              <a:t> </a:t>
            </a:r>
            <a:r>
              <a:rPr dirty="0" err="1"/>
              <a:t>آماری</a:t>
            </a:r>
            <a:r>
              <a:rPr dirty="0"/>
              <a:t> </a:t>
            </a:r>
            <a:r>
              <a:rPr dirty="0" err="1"/>
              <a:t>تمرکز</a:t>
            </a:r>
            <a:r>
              <a:rPr dirty="0"/>
              <a:t> </a:t>
            </a:r>
            <a:r>
              <a:rPr dirty="0" err="1" smtClean="0"/>
              <a:t>می‌کنیم</a:t>
            </a:r>
            <a:endParaRPr lang="en-US" dirty="0" smtClean="0"/>
          </a:p>
          <a:p>
            <a:pPr algn="r" defTabSz="914400">
              <a:defRPr sz="1200"/>
            </a:pPr>
            <a:r>
              <a:rPr dirty="0" smtClean="0"/>
              <a:t>.</a:t>
            </a:r>
            <a:endParaRPr dirty="0"/>
          </a:p>
          <a:p>
            <a:pPr algn="r" defTabSz="914400">
              <a:defRPr sz="1200"/>
            </a:pP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خاصیت‌های</a:t>
            </a:r>
            <a:r>
              <a:rPr dirty="0"/>
              <a:t> </a:t>
            </a:r>
            <a:r>
              <a:rPr dirty="0" err="1"/>
              <a:t>گراف</a:t>
            </a:r>
            <a:r>
              <a:rPr dirty="0"/>
              <a:t>، </a:t>
            </a:r>
            <a:r>
              <a:rPr dirty="0" err="1"/>
              <a:t>مانند</a:t>
            </a:r>
            <a:r>
              <a:rPr dirty="0"/>
              <a:t> </a:t>
            </a:r>
            <a:r>
              <a:rPr dirty="0" err="1"/>
              <a:t>تعداد</a:t>
            </a:r>
            <a:r>
              <a:rPr dirty="0"/>
              <a:t> </a:t>
            </a:r>
            <a:r>
              <a:rPr dirty="0" err="1"/>
              <a:t>گره‌ها</a:t>
            </a:r>
            <a:r>
              <a:rPr dirty="0"/>
              <a:t>، </a:t>
            </a:r>
            <a:r>
              <a:rPr dirty="0" err="1"/>
              <a:t>دسته‌بندی</a:t>
            </a:r>
            <a:r>
              <a:rPr dirty="0"/>
              <a:t> </a:t>
            </a:r>
            <a:r>
              <a:rPr dirty="0" err="1"/>
              <a:t>گره‌ها</a:t>
            </a:r>
            <a:r>
              <a:rPr dirty="0"/>
              <a:t> و </a:t>
            </a:r>
            <a:r>
              <a:rPr dirty="0" err="1"/>
              <a:t>رابطه‌ها</a:t>
            </a:r>
            <a:r>
              <a:rPr dirty="0"/>
              <a:t> و </a:t>
            </a:r>
            <a:endParaRPr lang="en-US" dirty="0" smtClean="0"/>
          </a:p>
          <a:p>
            <a:pPr algn="r" defTabSz="914400">
              <a:defRPr sz="1200"/>
            </a:pPr>
            <a:r>
              <a:rPr dirty="0" smtClean="0"/>
              <a:t>…</a:t>
            </a:r>
            <a:endParaRPr dirty="0"/>
          </a:p>
          <a:p>
            <a:pPr algn="r" defTabSz="914400">
              <a:defRPr sz="1200"/>
            </a:pP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لوکال</a:t>
            </a:r>
            <a:r>
              <a:rPr dirty="0"/>
              <a:t> </a:t>
            </a:r>
            <a:r>
              <a:rPr dirty="0" err="1"/>
              <a:t>اینترکشن</a:t>
            </a:r>
            <a:r>
              <a:rPr dirty="0"/>
              <a:t> </a:t>
            </a:r>
            <a:r>
              <a:rPr dirty="0" err="1"/>
              <a:t>بین</a:t>
            </a:r>
            <a:r>
              <a:rPr dirty="0"/>
              <a:t> </a:t>
            </a:r>
            <a:r>
              <a:rPr dirty="0" err="1"/>
              <a:t>گره‌ها</a:t>
            </a:r>
            <a:r>
              <a:rPr dirty="0"/>
              <a:t> و </a:t>
            </a:r>
            <a:r>
              <a:rPr dirty="0" err="1"/>
              <a:t>یال‌ها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می‌کند</a:t>
            </a:r>
            <a:r>
              <a:rPr dirty="0"/>
              <a:t> و </a:t>
            </a:r>
            <a:r>
              <a:rPr dirty="0" err="1"/>
              <a:t>دید</a:t>
            </a:r>
            <a:r>
              <a:rPr dirty="0"/>
              <a:t> </a:t>
            </a:r>
            <a:r>
              <a:rPr dirty="0" err="1"/>
              <a:t>جامع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روابط</a:t>
            </a:r>
            <a:r>
              <a:rPr dirty="0"/>
              <a:t> </a:t>
            </a:r>
            <a:r>
              <a:rPr dirty="0" err="1" smtClean="0"/>
              <a:t>ندارد</a:t>
            </a:r>
            <a:endParaRPr lang="en-US" dirty="0" smtClean="0"/>
          </a:p>
          <a:p>
            <a:pPr algn="r" defTabSz="914400">
              <a:defRPr sz="1200"/>
            </a:pPr>
            <a:endParaRPr dirty="0"/>
          </a:p>
          <a:p>
            <a:pPr algn="r" defTabSz="914400">
              <a:defRPr sz="1200"/>
            </a:pP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ویژگی‌های</a:t>
            </a:r>
            <a:r>
              <a:rPr dirty="0"/>
              <a:t> </a:t>
            </a:r>
            <a:r>
              <a:rPr dirty="0" err="1"/>
              <a:t>پنهان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می‌کند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در</a:t>
            </a:r>
            <a:r>
              <a:rPr dirty="0"/>
              <a:t> </a:t>
            </a:r>
            <a:r>
              <a:rPr dirty="0" err="1"/>
              <a:t>ادامه</a:t>
            </a:r>
            <a:r>
              <a:rPr dirty="0"/>
              <a:t> </a:t>
            </a:r>
            <a:r>
              <a:rPr dirty="0" err="1"/>
              <a:t>توضیح</a:t>
            </a:r>
            <a:r>
              <a:rPr dirty="0"/>
              <a:t> </a:t>
            </a:r>
            <a:r>
              <a:rPr dirty="0" err="1"/>
              <a:t>میدیم</a:t>
            </a:r>
            <a:r>
              <a:rPr dirty="0"/>
              <a:t> و </a:t>
            </a:r>
            <a:r>
              <a:rPr dirty="0" err="1"/>
              <a:t>تمرکز</a:t>
            </a:r>
            <a:r>
              <a:rPr dirty="0"/>
              <a:t> </a:t>
            </a:r>
            <a:r>
              <a:rPr dirty="0" err="1"/>
              <a:t>می‌کنیم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 smtClean="0"/>
              <a:t>روش‌ها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-16818" y="343991"/>
            <a:ext cx="13038436" cy="1268413"/>
          </a:xfrm>
          <a:prstGeom prst="rect">
            <a:avLst/>
          </a:prstGeom>
          <a:solidFill>
            <a:srgbClr val="1565C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952500" y="510356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rtl="0">
              <a:defRPr/>
            </a:pPr>
            <a:r>
              <a:t>Body Level One</a:t>
            </a:r>
          </a:p>
          <a:p>
            <a:pPr lvl="1" rtl="0">
              <a:defRPr/>
            </a:pPr>
            <a:r>
              <a:t>Body Level Two</a:t>
            </a:r>
          </a:p>
          <a:p>
            <a:pPr lvl="2" rtl="0">
              <a:defRPr/>
            </a:pPr>
            <a:r>
              <a:t>Body Level Three</a:t>
            </a:r>
          </a:p>
          <a:p>
            <a:pPr lvl="3" rtl="0">
              <a:defRPr/>
            </a:pPr>
            <a:r>
              <a:t>Body Level Four</a:t>
            </a:r>
          </a:p>
          <a:p>
            <a:pPr lvl="4" rtl="0">
              <a:defRPr/>
            </a:pPr>
            <a:r>
              <a:t>Body Level Five</a:t>
            </a:r>
          </a:p>
        </p:txBody>
      </p:sp>
      <p:sp>
        <p:nvSpPr>
          <p:cNvPr id="122" name="Rectangle"/>
          <p:cNvSpPr/>
          <p:nvPr/>
        </p:nvSpPr>
        <p:spPr>
          <a:xfrm>
            <a:off x="-16818" y="1091"/>
            <a:ext cx="13038436" cy="50636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"/>
          <p:cNvSpPr/>
          <p:nvPr/>
        </p:nvSpPr>
        <p:spPr>
          <a:xfrm>
            <a:off x="-16818" y="343991"/>
            <a:ext cx="13038436" cy="1268413"/>
          </a:xfrm>
          <a:prstGeom prst="rect">
            <a:avLst/>
          </a:prstGeom>
          <a:solidFill>
            <a:srgbClr val="1565C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952500" y="510356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rtl="0">
              <a:defRPr/>
            </a:pPr>
            <a:r>
              <a:t>Body Level One</a:t>
            </a:r>
          </a:p>
          <a:p>
            <a:pPr lvl="1" rtl="0">
              <a:defRPr/>
            </a:pPr>
            <a:r>
              <a:t>Body Level Two</a:t>
            </a:r>
          </a:p>
          <a:p>
            <a:pPr lvl="2" rtl="0">
              <a:defRPr/>
            </a:pPr>
            <a:r>
              <a:t>Body Level Three</a:t>
            </a:r>
          </a:p>
          <a:p>
            <a:pPr lvl="3" rtl="0">
              <a:defRPr/>
            </a:pPr>
            <a:r>
              <a:t>Body Level Four</a:t>
            </a:r>
          </a:p>
          <a:p>
            <a:pPr lvl="4" rtl="0">
              <a:defRPr/>
            </a:pPr>
            <a:r>
              <a:t>Body Level Five</a:t>
            </a:r>
          </a:p>
        </p:txBody>
      </p:sp>
      <p:sp>
        <p:nvSpPr>
          <p:cNvPr id="59" name="Rectangle"/>
          <p:cNvSpPr/>
          <p:nvPr/>
        </p:nvSpPr>
        <p:spPr>
          <a:xfrm>
            <a:off x="-16818" y="1091"/>
            <a:ext cx="13038436" cy="50636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rtl="1">
              <a:defRPr/>
            </a:lvl1pPr>
          </a:lstStyle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260350" marR="0" indent="-2222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02308" marR="0" indent="-35780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280885" marR="0" indent="-39188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66636" marR="0" indent="-433136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35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797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813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6258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703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tif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chart" Target="../charts/chart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chart" Target="../charts/char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7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بهبود مدلهای پیشبینی لینک مبتنی بر ویژگیهای پنهان با استفاده از قوانین انجمنی…"/>
          <p:cNvSpPr txBox="1">
            <a:spLocks noGrp="1"/>
          </p:cNvSpPr>
          <p:nvPr>
            <p:ph type="ctrTitle"/>
          </p:nvPr>
        </p:nvSpPr>
        <p:spPr>
          <a:xfrm>
            <a:off x="1270000" y="2284871"/>
            <a:ext cx="10464800" cy="3302001"/>
          </a:xfrm>
          <a:prstGeom prst="rect">
            <a:avLst/>
          </a:prstGeom>
        </p:spPr>
        <p:txBody>
          <a:bodyPr/>
          <a:lstStyle/>
          <a:p>
            <a:pPr rtl="0">
              <a:defRPr sz="4000">
                <a:solidFill>
                  <a:srgbClr val="1976D2"/>
                </a:solidFill>
              </a:defRPr>
            </a:pPr>
            <a:r>
              <a:rPr dirty="0" err="1">
                <a:cs typeface="B Nazanin" panose="00000400000000000000" pitchFamily="2" charset="-78"/>
              </a:rPr>
              <a:t>بهبود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مدل‌های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پیش‌بینی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لینک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مبتنی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endParaRPr dirty="0">
              <a:cs typeface="B Nazanin" panose="00000400000000000000" pitchFamily="2" charset="-78"/>
            </a:endParaRPr>
          </a:p>
          <a:p>
            <a:pPr rtl="0">
              <a:defRPr sz="4000">
                <a:solidFill>
                  <a:srgbClr val="1976D2"/>
                </a:solidFill>
                <a:latin typeface="B Nazanin"/>
                <a:ea typeface="B Nazanin"/>
                <a:cs typeface="B Nazanin"/>
                <a:sym typeface="B Nazanin"/>
              </a:defRPr>
            </a:pPr>
            <a:endParaRPr dirty="0">
              <a:cs typeface="B Nazanin" panose="00000400000000000000" pitchFamily="2" charset="-78"/>
            </a:endParaRPr>
          </a:p>
          <a:p>
            <a:pPr defTabSz="457200" rtl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cs typeface="B Nazanin" panose="00000400000000000000" pitchFamily="2" charset="-78"/>
              </a:rPr>
              <a:t>Improvement in Link Prediction Model based on Latent Factor using Association Rules</a:t>
            </a:r>
          </a:p>
        </p:txBody>
      </p:sp>
      <p:sp>
        <p:nvSpPr>
          <p:cNvPr id="133" name="مسعود هاشمیان…"/>
          <p:cNvSpPr txBox="1">
            <a:spLocks noGrp="1"/>
          </p:cNvSpPr>
          <p:nvPr>
            <p:ph type="subTitle" sz="quarter" idx="1"/>
          </p:nvPr>
        </p:nvSpPr>
        <p:spPr>
          <a:xfrm>
            <a:off x="7317313" y="7373802"/>
            <a:ext cx="4473697" cy="1327303"/>
          </a:xfrm>
          <a:prstGeom prst="rect">
            <a:avLst/>
          </a:prstGeom>
        </p:spPr>
        <p:txBody>
          <a:bodyPr/>
          <a:lstStyle/>
          <a:p>
            <a:pPr algn="r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مسعود هاشمیان</a:t>
            </a:r>
          </a:p>
          <a:p>
            <a:pPr algn="r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استاد راهنما: دکتر یزدانی</a:t>
            </a:r>
          </a:p>
        </p:txBody>
      </p:sp>
      <p:sp>
        <p:nvSpPr>
          <p:cNvPr id="134" name="به نام خدا"/>
          <p:cNvSpPr txBox="1"/>
          <p:nvPr/>
        </p:nvSpPr>
        <p:spPr>
          <a:xfrm>
            <a:off x="758613" y="682171"/>
            <a:ext cx="11054081" cy="1161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rtl="1">
              <a:defRPr sz="6400" b="1">
                <a:solidFill>
                  <a:srgbClr val="464646"/>
                </a:solidFill>
                <a:effectLst>
                  <a:outerShdw blurRad="38100" dist="25400" dir="5400000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به نام خدا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</a:t>
            </a:fld>
            <a:endParaRPr>
              <a:cs typeface="B Nazanin" panose="00000400000000000000" pitchFamily="2" charset="-7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مدل ویژگیهای پنها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cs typeface="B Nazanin" panose="00000400000000000000" pitchFamily="2" charset="-78"/>
              </a:rPr>
              <a:t>مدل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10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24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4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5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5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52" name="هر موجودیت و نوع رابطه به صورت برداری از ویژگیها تعریف میشوند که ویژگیهای پنهان نام دارد.…"/>
          <p:cNvSpPr txBox="1"/>
          <p:nvPr/>
        </p:nvSpPr>
        <p:spPr>
          <a:xfrm>
            <a:off x="1417180" y="2416126"/>
            <a:ext cx="11099802" cy="364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هر موجودیت و نوع رابطه به صورت برداری از ویژگی‌ها تعریف می‌شوند که ویژگی‌های پنهان نام دارد.</a:t>
            </a:r>
          </a:p>
          <a:p>
            <a:pPr marL="457200" lvl="1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به طور مستقیم از روی داده‌ها تصمیم‌گیری نمی‌شود و از ویژگی‌های پنهان هر موجودیت یا رابطه تصمیم‌گیری انجام می‌شود.</a:t>
            </a:r>
            <a:endParaRPr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مثال:</a:t>
            </a:r>
          </a:p>
        </p:txBody>
      </p:sp>
      <p:sp>
        <p:nvSpPr>
          <p:cNvPr id="253" name="Messi received the Golden ball award"/>
          <p:cNvSpPr txBox="1"/>
          <p:nvPr/>
        </p:nvSpPr>
        <p:spPr>
          <a:xfrm>
            <a:off x="2471694" y="5424806"/>
            <a:ext cx="779700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Messi</a:t>
            </a:r>
            <a:r>
              <a:rPr dirty="0">
                <a:cs typeface="B Nazanin" panose="00000400000000000000" pitchFamily="2" charset="-78"/>
              </a:rPr>
              <a:t> received the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Golden ball award</a:t>
            </a:r>
          </a:p>
        </p:txBody>
      </p:sp>
      <p:sp>
        <p:nvSpPr>
          <p:cNvPr id="254" name="Messi is a star football player"/>
          <p:cNvSpPr txBox="1"/>
          <p:nvPr/>
        </p:nvSpPr>
        <p:spPr>
          <a:xfrm>
            <a:off x="3343728" y="7660006"/>
            <a:ext cx="605293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Messi</a:t>
            </a:r>
            <a:r>
              <a:rPr>
                <a:cs typeface="B Nazanin" panose="00000400000000000000" pitchFamily="2" charset="-78"/>
              </a:rPr>
              <a:t> is a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star football player</a:t>
            </a:r>
          </a:p>
        </p:txBody>
      </p:sp>
      <p:sp>
        <p:nvSpPr>
          <p:cNvPr id="255" name="Arrow"/>
          <p:cNvSpPr/>
          <p:nvPr/>
        </p:nvSpPr>
        <p:spPr>
          <a:xfrm rot="5400000">
            <a:off x="5867400" y="6229858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25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5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5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5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664" y="5404839"/>
            <a:ext cx="8244200" cy="36738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2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>
            <a:lvl1pPr rtl="1">
              <a:defRPr/>
            </a:lvl1pPr>
          </a:lstStyle>
          <a:p>
            <a:fld id="{86CB4B4D-7CA3-9044-876B-883B54F8677D}" type="slidenum">
              <a:rPr>
                <a:cs typeface="B Nazanin" panose="00000400000000000000" pitchFamily="2" charset="-78"/>
              </a:rPr>
              <a:t>11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76" y="4312065"/>
            <a:ext cx="9060495" cy="4037611"/>
          </a:xfrm>
          <a:prstGeom prst="rect">
            <a:avLst/>
          </a:prstGeom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تعریف مجموعه داده"/>
          <p:cNvSpPr txBox="1">
            <a:spLocks noGrp="1"/>
          </p:cNvSpPr>
          <p:nvPr>
            <p:ph type="title"/>
          </p:nvPr>
        </p:nvSpPr>
        <p:spPr>
          <a:xfrm>
            <a:off x="-2373231" y="1965517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تعریف مجموعه داده</a:t>
            </a: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27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8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8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8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83" name="Freebase 15k…"/>
          <p:cNvSpPr txBox="1"/>
          <p:nvPr/>
        </p:nvSpPr>
        <p:spPr>
          <a:xfrm>
            <a:off x="5467647" y="2416126"/>
            <a:ext cx="7049335" cy="391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defTabSz="457200" rtl="1"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 Freebase 15k</a:t>
            </a:r>
          </a:p>
          <a:p>
            <a:pPr marL="209005" indent="-209005" algn="r" defTabSz="457200" rtl="1">
              <a:spcBef>
                <a:spcPts val="1200"/>
              </a:spcBef>
              <a:buClr>
                <a:srgbClr val="0433FF"/>
              </a:buClr>
              <a:buSzPct val="15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نرمال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پایگاه‌دانش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اصلی</a:t>
            </a:r>
            <a:endParaRPr dirty="0">
              <a:cs typeface="B Nazanin" panose="00000400000000000000" pitchFamily="2" charset="-78"/>
            </a:endParaRPr>
          </a:p>
          <a:p>
            <a:pPr marL="228600" indent="-228600" algn="r" defTabSz="457200" rtl="1">
              <a:spcBef>
                <a:spcPts val="1200"/>
              </a:spcBef>
              <a:buClr>
                <a:srgbClr val="0433FF"/>
              </a:buClr>
              <a:buSzPct val="150000"/>
              <a:buChar char="•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داده‌ها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۱۴,۹۵۱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۱,۳۴۵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مختلف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 smtClean="0">
                <a:cs typeface="B Nazanin" panose="00000400000000000000" pitchFamily="2" charset="-78"/>
              </a:rPr>
              <a:t>592،213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حقیقت</a:t>
            </a:r>
            <a:endParaRPr dirty="0">
              <a:cs typeface="B Nazanin" panose="00000400000000000000" pitchFamily="2" charset="-78"/>
            </a:endParaRPr>
          </a:p>
        </p:txBody>
      </p:sp>
      <p:grpSp>
        <p:nvGrpSpPr>
          <p:cNvPr id="300" name="Group"/>
          <p:cNvGrpSpPr/>
          <p:nvPr/>
        </p:nvGrpSpPr>
        <p:grpSpPr>
          <a:xfrm>
            <a:off x="867197" y="5303846"/>
            <a:ext cx="7322679" cy="4006570"/>
            <a:chOff x="-40445" y="-79901"/>
            <a:chExt cx="7322678" cy="4006569"/>
          </a:xfrm>
        </p:grpSpPr>
        <p:sp>
          <p:nvSpPr>
            <p:cNvPr id="296" name="WALL-E has the genre?!"/>
            <p:cNvSpPr txBox="1"/>
            <p:nvPr/>
          </p:nvSpPr>
          <p:spPr>
            <a:xfrm>
              <a:off x="-27992" y="509356"/>
              <a:ext cx="347370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>
                  <a:cs typeface="B Nazanin" panose="00000400000000000000" pitchFamily="2" charset="-78"/>
                </a:rPr>
                <a:t>WALL-E has the genre?!</a:t>
              </a:r>
            </a:p>
          </p:txBody>
        </p:sp>
        <p:sp>
          <p:nvSpPr>
            <p:cNvPr id="297" name="1- Animations…"/>
            <p:cNvSpPr txBox="1"/>
            <p:nvPr/>
          </p:nvSpPr>
          <p:spPr>
            <a:xfrm>
              <a:off x="3932785" y="510367"/>
              <a:ext cx="3349448" cy="341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1- Animations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2- Computer Animation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3- Comedy film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4- Adventure film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5- Science Fiction</a:t>
              </a:r>
            </a:p>
            <a:p>
              <a:pPr algn="l">
                <a:defRPr sz="2400" b="1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>
                  <a:cs typeface="B Nazanin" panose="00000400000000000000" pitchFamily="2" charset="-78"/>
                </a:rPr>
                <a:t>6- Fantasy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7- Stop motion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8- Satire</a:t>
              </a:r>
            </a:p>
            <a:p>
              <a:pPr algn="l">
                <a:defRPr sz="2400"/>
              </a:pPr>
              <a:r>
                <a:rPr>
                  <a:cs typeface="B Nazanin" panose="00000400000000000000" pitchFamily="2" charset="-78"/>
                </a:rPr>
                <a:t>…</a:t>
              </a:r>
            </a:p>
          </p:txBody>
        </p:sp>
        <p:sp>
          <p:nvSpPr>
            <p:cNvPr id="298" name="(WALL-E, has_genre, Fantasy)"/>
            <p:cNvSpPr txBox="1"/>
            <p:nvPr/>
          </p:nvSpPr>
          <p:spPr>
            <a:xfrm>
              <a:off x="893576" y="-79901"/>
              <a:ext cx="4704813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 i="1">
                  <a:solidFill>
                    <a:srgbClr val="009051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(WALL-E, has_genre, Fantasy)</a:t>
              </a:r>
            </a:p>
          </p:txBody>
        </p:sp>
        <p:sp>
          <p:nvSpPr>
            <p:cNvPr id="299" name="(WALL-E, has_genre, ?)"/>
            <p:cNvSpPr txBox="1"/>
            <p:nvPr/>
          </p:nvSpPr>
          <p:spPr>
            <a:xfrm>
              <a:off x="-40445" y="936080"/>
              <a:ext cx="3422412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rPr>
                  <a:cs typeface="B Nazanin" panose="00000400000000000000" pitchFamily="2" charset="-78"/>
                </a:rPr>
                <a:t>(WALL-E, </a:t>
              </a:r>
              <a:r>
                <a:rPr>
                  <a:solidFill>
                    <a:srgbClr val="5E5E5E"/>
                  </a:solidFill>
                  <a:cs typeface="B Nazanin" panose="00000400000000000000" pitchFamily="2" charset="-78"/>
                </a:rPr>
                <a:t>has_genre</a:t>
              </a:r>
              <a:r>
                <a:rPr>
                  <a:cs typeface="B Nazanin" panose="00000400000000000000" pitchFamily="2" charset="-78"/>
                </a:rPr>
                <a:t>, ?)</a:t>
              </a:r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7889014" y="6202252"/>
            <a:ext cx="4276827" cy="2597508"/>
            <a:chOff x="44443" y="-13374"/>
            <a:chExt cx="4276825" cy="2597507"/>
          </a:xfrm>
        </p:grpSpPr>
        <p:sp>
          <p:nvSpPr>
            <p:cNvPr id="301" name="=&gt;"/>
            <p:cNvSpPr txBox="1"/>
            <p:nvPr/>
          </p:nvSpPr>
          <p:spPr>
            <a:xfrm>
              <a:off x="44443" y="950120"/>
              <a:ext cx="763029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rPr>
                  <a:cs typeface="B Nazanin" panose="00000400000000000000" pitchFamily="2" charset="-78"/>
                </a:rPr>
                <a:t>=&gt;</a:t>
              </a:r>
            </a:p>
          </p:txBody>
        </p:sp>
        <p:sp>
          <p:nvSpPr>
            <p:cNvPr id="302" name="{"/>
            <p:cNvSpPr txBox="1"/>
            <p:nvPr/>
          </p:nvSpPr>
          <p:spPr>
            <a:xfrm>
              <a:off x="821521" y="-13374"/>
              <a:ext cx="771044" cy="2503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600"/>
              </a:lvl1pPr>
            </a:lstStyle>
            <a:p>
              <a:r>
                <a:rPr>
                  <a:cs typeface="B Nazanin" panose="00000400000000000000" pitchFamily="2" charset="-78"/>
                </a:rPr>
                <a:t>{</a:t>
              </a:r>
            </a:p>
          </p:txBody>
        </p:sp>
        <p:sp>
          <p:nvSpPr>
            <p:cNvPr id="303" name="Mean rank…"/>
            <p:cNvSpPr txBox="1"/>
            <p:nvPr/>
          </p:nvSpPr>
          <p:spPr>
            <a:xfrm>
              <a:off x="1461513" y="146607"/>
              <a:ext cx="2859755" cy="2437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71500" indent="-571500" algn="l">
                <a:lnSpc>
                  <a:spcPct val="230000"/>
                </a:lnSpc>
                <a:buSzPct val="100000"/>
                <a:buFont typeface="Wingdings" panose="05000000000000000000" pitchFamily="2" charset="2"/>
                <a:buChar char="ü"/>
                <a:defRPr>
                  <a:solidFill>
                    <a:srgbClr val="0433FF"/>
                  </a:solidFill>
                </a:defRPr>
              </a:pPr>
              <a:r>
                <a:rPr dirty="0">
                  <a:cs typeface="B Nazanin" panose="00000400000000000000" pitchFamily="2" charset="-78"/>
                </a:rPr>
                <a:t>Mean rank</a:t>
              </a:r>
            </a:p>
            <a:p>
              <a:pPr marL="571500" indent="-571500" algn="l">
                <a:lnSpc>
                  <a:spcPct val="230000"/>
                </a:lnSpc>
                <a:buSzPct val="100000"/>
                <a:buFont typeface="Wingdings" panose="05000000000000000000" pitchFamily="2" charset="2"/>
                <a:buChar char="ü"/>
                <a:defRPr>
                  <a:solidFill>
                    <a:srgbClr val="0433FF"/>
                  </a:solidFill>
                </a:defRPr>
              </a:pPr>
              <a:r>
                <a:rPr dirty="0">
                  <a:cs typeface="B Nazanin" panose="00000400000000000000" pitchFamily="2" charset="-78"/>
                </a:rPr>
                <a:t>hit@10</a:t>
              </a:r>
            </a:p>
          </p:txBody>
        </p:sp>
      </p:grpSp>
      <p:sp>
        <p:nvSpPr>
          <p:cNvPr id="30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0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0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0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9837" y="2116076"/>
            <a:ext cx="6425195" cy="2951781"/>
            <a:chOff x="839837" y="2116076"/>
            <a:chExt cx="6425195" cy="2951781"/>
          </a:xfrm>
        </p:grpSpPr>
        <p:sp>
          <p:nvSpPr>
            <p:cNvPr id="291" name="توزیع مجموعه دادهها در فرایند آموزش"/>
            <p:cNvSpPr txBox="1"/>
            <p:nvPr/>
          </p:nvSpPr>
          <p:spPr>
            <a:xfrm>
              <a:off x="1264192" y="4510094"/>
              <a:ext cx="5487574" cy="557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rtl="1">
                <a:defRPr sz="30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 err="1">
                  <a:cs typeface="B Nazanin" panose="00000400000000000000" pitchFamily="2" charset="-78"/>
                </a:rPr>
                <a:t>توزیع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مجموعه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داده‌ها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در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فرایند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آموزش</a:t>
              </a:r>
              <a:endParaRPr dirty="0">
                <a:cs typeface="B Nazanin" panose="00000400000000000000" pitchFamily="2" charset="-78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37" y="2116076"/>
              <a:ext cx="6425195" cy="2357172"/>
            </a:xfrm>
            <a:prstGeom prst="rect">
              <a:avLst/>
            </a:prstGeom>
          </p:spPr>
        </p:pic>
      </p:grpSp>
      <p:sp>
        <p:nvSpPr>
          <p:cNvPr id="25" name="مدل ویژگیهای پنهان"/>
          <p:cNvSpPr txBox="1">
            <a:spLocks/>
          </p:cNvSpPr>
          <p:nvPr/>
        </p:nvSpPr>
        <p:spPr>
          <a:xfrm>
            <a:off x="952500" y="510356"/>
            <a:ext cx="11099800" cy="1114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fa-IR" dirty="0" smtClean="0">
                <a:cs typeface="B Nazanin" panose="00000400000000000000" pitchFamily="2" charset="-78"/>
              </a:rPr>
              <a:t>پایگاه دانش</a:t>
            </a:r>
            <a:endParaRPr lang="fa-IR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2" animBg="1" advAuto="0"/>
      <p:bldP spid="304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مدل ویژگیهای پنها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مدل ویژگی‌های پنهان</a:t>
            </a:r>
          </a:p>
        </p:txBody>
      </p:sp>
      <p:sp>
        <p:nvSpPr>
          <p:cNvPr id="3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3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18" name="مساله پیشبینی وجود یا عدم وجود یک حقیقت (s, r, o) بر اساس یک تابع امتیاز (score function) است."/>
          <p:cNvSpPr txBox="1"/>
          <p:nvPr/>
        </p:nvSpPr>
        <p:spPr>
          <a:xfrm>
            <a:off x="1417180" y="2416126"/>
            <a:ext cx="11099802" cy="161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مساله پیش‌بینی وجود یا عدم وجود یک حقیقت (s, r, o) بر اساس یک تابع امتیاز (score function) است.</a:t>
            </a:r>
          </a:p>
        </p:txBody>
      </p:sp>
      <p:sp>
        <p:nvSpPr>
          <p:cNvPr id="319" name="P[relk (subi, objj) = 1]"/>
          <p:cNvSpPr txBox="1"/>
          <p:nvPr/>
        </p:nvSpPr>
        <p:spPr>
          <a:xfrm>
            <a:off x="3762868" y="3790811"/>
            <a:ext cx="5479064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rPr>
                <a:cs typeface="B Nazanin" panose="00000400000000000000" pitchFamily="2" charset="-78"/>
              </a:rPr>
              <a:t>P[rel</a:t>
            </a:r>
            <a:r>
              <a:rPr baseline="-5999">
                <a:cs typeface="B Nazanin" panose="00000400000000000000" pitchFamily="2" charset="-78"/>
              </a:rPr>
              <a:t>k</a:t>
            </a:r>
            <a:r>
              <a:rPr>
                <a:cs typeface="B Nazanin" panose="00000400000000000000" pitchFamily="2" charset="-78"/>
              </a:rPr>
              <a:t> (sub</a:t>
            </a:r>
            <a:r>
              <a:rPr baseline="-5999">
                <a:cs typeface="B Nazanin" panose="00000400000000000000" pitchFamily="2" charset="-78"/>
              </a:rPr>
              <a:t>i</a:t>
            </a:r>
            <a:r>
              <a:rPr>
                <a:cs typeface="B Nazanin" panose="00000400000000000000" pitchFamily="2" charset="-78"/>
              </a:rPr>
              <a:t>, obj</a:t>
            </a:r>
            <a:r>
              <a:rPr baseline="-5999">
                <a:cs typeface="B Nazanin" panose="00000400000000000000" pitchFamily="2" charset="-78"/>
              </a:rPr>
              <a:t>j</a:t>
            </a:r>
            <a:r>
              <a:rPr>
                <a:cs typeface="B Nazanin" panose="00000400000000000000" pitchFamily="2" charset="-78"/>
              </a:rPr>
              <a:t>) = 1]</a:t>
            </a:r>
          </a:p>
        </p:txBody>
      </p:sp>
      <p:pic>
        <p:nvPicPr>
          <p:cNvPr id="320" name="Screen Shot 1394-11-23 at 19.44.41.png" descr="Screen Shot 1394-11-23 at 19.4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8778" y="5125764"/>
            <a:ext cx="3474158" cy="3924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 Shot 1395-08-23 at 16.04.24.png" descr="Screen Shot 1395-08-23 at 16.04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186" y="5125764"/>
            <a:ext cx="3876567" cy="3801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روشهای مبتنی بر ویژگیهای پنها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روش‌های مبتنی بر ویژگی‌های پنهان</a:t>
            </a:r>
          </a:p>
        </p:txBody>
      </p:sp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32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2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2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2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29" name="Bilinear…"/>
          <p:cNvSpPr txBox="1"/>
          <p:nvPr/>
        </p:nvSpPr>
        <p:spPr>
          <a:xfrm>
            <a:off x="1041399" y="2294889"/>
            <a:ext cx="11099802" cy="632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Bilinear</a:t>
            </a:r>
          </a:p>
          <a:p>
            <a:pPr marL="1371600" lvl="5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sz="3000" dirty="0">
                <a:solidFill>
                  <a:srgbClr val="424242"/>
                </a:solidFill>
                <a:cs typeface="B Nazanin" panose="00000400000000000000" pitchFamily="2" charset="-78"/>
              </a:rPr>
              <a:t>RESCAL</a:t>
            </a:r>
          </a:p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Multi-layer Perceptions</a:t>
            </a:r>
          </a:p>
          <a:p>
            <a:pPr marL="1371600" lvl="5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(NTN) Neural Tensor network</a:t>
            </a:r>
          </a:p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>
                <a:cs typeface="B Nazanin" panose="00000400000000000000" pitchFamily="2" charset="-78"/>
              </a:rPr>
              <a:t>Latent distance models 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52005" lvl="5" indent="-209005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Structured Embedding</a:t>
            </a:r>
          </a:p>
          <a:p>
            <a:pPr marL="1371600" lvl="5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Translating Embedding (</a:t>
            </a:r>
            <a:r>
              <a:rPr dirty="0" err="1">
                <a:cs typeface="B Nazanin" panose="00000400000000000000" pitchFamily="2" charset="-78"/>
              </a:rPr>
              <a:t>TransE</a:t>
            </a:r>
            <a:r>
              <a:rPr dirty="0">
                <a:cs typeface="B Nazanin" panose="00000400000000000000" pitchFamily="2" charset="-78"/>
              </a:rPr>
              <a:t>)</a:t>
            </a:r>
          </a:p>
          <a:p>
            <a:pPr marL="1352005" lvl="5" indent="-209005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Translating on Hyperplane (</a:t>
            </a:r>
            <a:r>
              <a:rPr dirty="0" err="1">
                <a:cs typeface="B Nazanin" panose="00000400000000000000" pitchFamily="2" charset="-78"/>
              </a:rPr>
              <a:t>TransH</a:t>
            </a:r>
            <a:r>
              <a:rPr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33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3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3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56" name="هر جفت ویژگی از دو موجودیت را در فضای رابطهی مورد نظر مورد بررسی قرار میدهد.…"/>
          <p:cNvSpPr txBox="1"/>
          <p:nvPr/>
        </p:nvSpPr>
        <p:spPr>
          <a:xfrm>
            <a:off x="1417180" y="2416126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هر ویژگی فقط با ویژگی نظیر خود مقایسه می‌شود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7" name="Bilinear (RESC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روش‌های خطی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35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6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6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6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24" name="Picture 23" descr="../../../../../Desktop/Screen%20Shot%201396-03-11%20at%2013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581" y="4792031"/>
            <a:ext cx="7959442" cy="3509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49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56" name="هر جفت ویژگی از دو موجودیت را در فضای رابطهی مورد نظر مورد بررسی قرار میدهد.…"/>
          <p:cNvSpPr txBox="1"/>
          <p:nvPr/>
        </p:nvSpPr>
        <p:spPr>
          <a:xfrm>
            <a:off x="1417180" y="2416126"/>
            <a:ext cx="11099802" cy="156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هر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جفت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دو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فضای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مورد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نظر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مورد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بررسی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قرار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می‌دهد</a:t>
            </a:r>
            <a:r>
              <a:rPr dirty="0" smtClean="0">
                <a:cs typeface="B Nazanin" panose="00000400000000000000" pitchFamily="2" charset="-78"/>
              </a:rPr>
              <a:t>.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7" name="Bilinear (RESC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روش رسکال (دوخطی)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35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6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6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6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363" name="Table"/>
          <p:cNvGraphicFramePr/>
          <p:nvPr>
            <p:extLst>
              <p:ext uri="{D42A27DB-BD31-4B8C-83A1-F6EECF244321}">
                <p14:modId xmlns:p14="http://schemas.microsoft.com/office/powerpoint/2010/main" val="3684585049"/>
              </p:ext>
            </p:extLst>
          </p:nvPr>
        </p:nvGraphicFramePr>
        <p:xfrm>
          <a:off x="2863976" y="5102281"/>
          <a:ext cx="7639002" cy="831752"/>
        </p:xfrm>
        <a:graphic>
          <a:graphicData uri="http://schemas.openxmlformats.org/drawingml/2006/table">
            <a:tbl>
              <a:tblPr rtl="1">
                <a:tableStyleId>{2708684C-4D16-4618-839F-0558EEFCDFE6}</a:tableStyleId>
              </a:tblPr>
              <a:tblGrid>
                <a:gridCol w="848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3175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4" name="Table"/>
          <p:cNvGraphicFramePr/>
          <p:nvPr>
            <p:extLst>
              <p:ext uri="{D42A27DB-BD31-4B8C-83A1-F6EECF244321}">
                <p14:modId xmlns:p14="http://schemas.microsoft.com/office/powerpoint/2010/main" val="3676636402"/>
              </p:ext>
            </p:extLst>
          </p:nvPr>
        </p:nvGraphicFramePr>
        <p:xfrm>
          <a:off x="2860801" y="6899033"/>
          <a:ext cx="7639002" cy="831752"/>
        </p:xfrm>
        <a:graphic>
          <a:graphicData uri="http://schemas.openxmlformats.org/drawingml/2006/table">
            <a:tbl>
              <a:tblPr rtl="1">
                <a:tableStyleId>{2708684C-4D16-4618-839F-0558EEFCDFE6}</a:tableStyleId>
              </a:tblPr>
              <a:tblGrid>
                <a:gridCol w="8487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877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831752"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5" name="Line"/>
          <p:cNvSpPr/>
          <p:nvPr/>
        </p:nvSpPr>
        <p:spPr>
          <a:xfrm flipV="1">
            <a:off x="3260934" y="5929461"/>
            <a:ext cx="1" cy="965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366" name="Line"/>
          <p:cNvSpPr/>
          <p:nvPr/>
        </p:nvSpPr>
        <p:spPr>
          <a:xfrm flipV="1">
            <a:off x="3256569" y="5939632"/>
            <a:ext cx="945138" cy="94513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367" name="Line"/>
          <p:cNvSpPr/>
          <p:nvPr/>
        </p:nvSpPr>
        <p:spPr>
          <a:xfrm flipV="1">
            <a:off x="3294974" y="5933805"/>
            <a:ext cx="1701576" cy="95679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368" name="Line"/>
          <p:cNvSpPr/>
          <p:nvPr/>
        </p:nvSpPr>
        <p:spPr>
          <a:xfrm flipV="1">
            <a:off x="3296245" y="5939062"/>
            <a:ext cx="2474583" cy="94627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369" name="Line"/>
          <p:cNvSpPr/>
          <p:nvPr/>
        </p:nvSpPr>
        <p:spPr>
          <a:xfrm flipV="1">
            <a:off x="3373147" y="5952429"/>
            <a:ext cx="3300706" cy="91954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370" name="Line"/>
          <p:cNvSpPr/>
          <p:nvPr/>
        </p:nvSpPr>
        <p:spPr>
          <a:xfrm flipV="1">
            <a:off x="3326695" y="5963019"/>
            <a:ext cx="4204058" cy="89836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371" name="Line"/>
          <p:cNvSpPr/>
          <p:nvPr/>
        </p:nvSpPr>
        <p:spPr>
          <a:xfrm flipV="1">
            <a:off x="3364146" y="5941401"/>
            <a:ext cx="4995817" cy="94159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372" name="Line"/>
          <p:cNvSpPr/>
          <p:nvPr/>
        </p:nvSpPr>
        <p:spPr>
          <a:xfrm flipV="1">
            <a:off x="3374209" y="5942949"/>
            <a:ext cx="5885084" cy="94290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373" name="Line"/>
          <p:cNvSpPr/>
          <p:nvPr/>
        </p:nvSpPr>
        <p:spPr>
          <a:xfrm flipV="1">
            <a:off x="3414004" y="5942694"/>
            <a:ext cx="6693290" cy="93901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3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3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3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39" name="هر جفت ویژگی از دو موجودیت را در فضای رابطهی مورد نظر مورد بررسی قرار میدهد.…"/>
          <p:cNvSpPr txBox="1"/>
          <p:nvPr/>
        </p:nvSpPr>
        <p:spPr>
          <a:xfrm>
            <a:off x="1417180" y="2416126"/>
            <a:ext cx="11099802" cy="2526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هر جفت ویژگی از دو موجودیت را در فضای رابطه‌ی مورد نظر مورد بررسی قرار می‌دهد.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تابع امتیاز:</a:t>
            </a:r>
          </a:p>
        </p:txBody>
      </p:sp>
      <p:sp>
        <p:nvSpPr>
          <p:cNvPr id="340" name="Bilinear (RESC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روش رسکال (دوخطی)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17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342" name="Screen Shot 1396-02-07 at 11.43.19.png" descr="Screen Shot 1396-02-07 at 11.4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427" y="3659621"/>
            <a:ext cx="8235846" cy="1510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 Shot 1396-02-07 at 11.44.51.png" descr="Screen Shot 1396-02-07 at 11.44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176" y="5182051"/>
            <a:ext cx="5280911" cy="616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creen Shot 1396-02-07 at 11.46.48.png" descr="Screen Shot 1396-02-07 at 11.46.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10007" y="5024519"/>
            <a:ext cx="6192928" cy="4460545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4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4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4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7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7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8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81" name="پارامترهای درگیر:…"/>
          <p:cNvSpPr txBox="1"/>
          <p:nvPr/>
        </p:nvSpPr>
        <p:spPr>
          <a:xfrm>
            <a:off x="1417180" y="2416126"/>
            <a:ext cx="11099802" cy="3590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پارامتر‌های درگیر:</a:t>
            </a:r>
          </a:p>
          <a:p>
            <a:pPr marL="914400" lvl="3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d پارامتر برای هر موجودیت</a:t>
            </a:r>
          </a:p>
          <a:p>
            <a:pPr marL="914400" lvl="3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dxd</a:t>
            </a:r>
            <a:r>
              <a:rPr baseline="31999">
                <a:cs typeface="B Nazanin" panose="00000400000000000000" pitchFamily="2" charset="-78"/>
              </a:rPr>
              <a:t> </a:t>
            </a:r>
            <a:r>
              <a:rPr>
                <a:cs typeface="B Nazanin" panose="00000400000000000000" pitchFamily="2" charset="-78"/>
              </a:rPr>
              <a:t>پارامتر برای هر رابطه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برای مجموعه داده‌های بزرگ به مشکل مقیاس‌پذیری می‌خورد</a:t>
            </a:r>
          </a:p>
        </p:txBody>
      </p:sp>
      <p:sp>
        <p:nvSpPr>
          <p:cNvPr id="382" name="RESC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رسکال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18</a:t>
            </a:fld>
            <a:endParaRPr>
              <a:cs typeface="B Nazanin" panose="00000400000000000000" pitchFamily="2" charset="-78"/>
            </a:endParaRPr>
          </a:p>
        </p:txBody>
      </p:sp>
      <p:graphicFrame>
        <p:nvGraphicFramePr>
          <p:cNvPr id="384" name="Table"/>
          <p:cNvGraphicFramePr/>
          <p:nvPr>
            <p:extLst>
              <p:ext uri="{D42A27DB-BD31-4B8C-83A1-F6EECF244321}">
                <p14:modId xmlns:p14="http://schemas.microsoft.com/office/powerpoint/2010/main" val="1382237800"/>
              </p:ext>
            </p:extLst>
          </p:nvPr>
        </p:nvGraphicFramePr>
        <p:xfrm>
          <a:off x="2213966" y="6084371"/>
          <a:ext cx="8576868" cy="234789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858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8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8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3946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946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n</a:t>
                      </a:r>
                      <a:r>
                        <a:rPr baseline="-5999"/>
                        <a:t>r</a:t>
                      </a:r>
                      <a:r>
                        <a:t>d</a:t>
                      </a:r>
                      <a:r>
                        <a:rPr baseline="31999"/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5" name="Freebase15k:  ne=15k,  nr=1.3k"/>
          <p:cNvSpPr txBox="1"/>
          <p:nvPr/>
        </p:nvSpPr>
        <p:spPr>
          <a:xfrm>
            <a:off x="3953797" y="8499207"/>
            <a:ext cx="50972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>
                <a:cs typeface="B Nazanin" panose="00000400000000000000" pitchFamily="2" charset="-78"/>
              </a:rPr>
              <a:t>Freebase15k:  n</a:t>
            </a:r>
            <a:r>
              <a:rPr baseline="-5999">
                <a:cs typeface="B Nazanin" panose="00000400000000000000" pitchFamily="2" charset="-78"/>
              </a:rPr>
              <a:t>e</a:t>
            </a:r>
            <a:r>
              <a:rPr>
                <a:cs typeface="B Nazanin" panose="00000400000000000000" pitchFamily="2" charset="-78"/>
              </a:rPr>
              <a:t>=15k,  n</a:t>
            </a:r>
            <a:r>
              <a:rPr baseline="-5999">
                <a:cs typeface="B Nazanin" panose="00000400000000000000" pitchFamily="2" charset="-78"/>
              </a:rPr>
              <a:t>r</a:t>
            </a:r>
            <a:r>
              <a:rPr>
                <a:cs typeface="B Nazanin" panose="00000400000000000000" pitchFamily="2" charset="-78"/>
              </a:rPr>
              <a:t>=1.3k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8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8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9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91" name="محاسبهی چند لایهای"/>
          <p:cNvSpPr txBox="1"/>
          <p:nvPr/>
        </p:nvSpPr>
        <p:spPr>
          <a:xfrm>
            <a:off x="1417180" y="2416126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محاسبه‌ی چند لایه‌ای</a:t>
            </a:r>
          </a:p>
        </p:txBody>
      </p:sp>
      <p:sp>
        <p:nvSpPr>
          <p:cNvPr id="392" name="RESC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رسکال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19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394" name="Screen Shot 1396-02-07 at 11.43.19.png" descr="Screen Shot 1396-02-07 at 11.4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617" y="2767371"/>
            <a:ext cx="8235846" cy="1510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Screen Shot 1396-02-08 at 11.00.24.png" descr="Screen Shot 1396-02-08 at 11.00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719" y="5717823"/>
            <a:ext cx="4882055" cy="160192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Arrow"/>
          <p:cNvSpPr/>
          <p:nvPr/>
        </p:nvSpPr>
        <p:spPr>
          <a:xfrm rot="5400000">
            <a:off x="2106083" y="4362679"/>
            <a:ext cx="1270001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pic>
        <p:nvPicPr>
          <p:cNvPr id="397" name="Screen Shot 1396-02-08 at 11.06.14.png" descr="Screen Shot 1396-02-08 at 11.06.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30963" y="5107380"/>
            <a:ext cx="7073577" cy="3709997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0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0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فهرست</a:t>
            </a:r>
          </a:p>
        </p:txBody>
      </p:sp>
      <p:sp>
        <p:nvSpPr>
          <p:cNvPr id="140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>
                <a:solidFill>
                  <a:srgbClr val="0433FF"/>
                </a:solidFill>
              </a:defRPr>
            </a:pPr>
            <a:r>
              <a:rPr sz="4000" dirty="0" err="1">
                <a:cs typeface="B Nazanin" panose="00000400000000000000" pitchFamily="2" charset="-78"/>
              </a:rPr>
              <a:t>مقدمه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>
                <a:cs typeface="B Nazanin" panose="00000400000000000000" pitchFamily="2" charset="-78"/>
              </a:rPr>
              <a:t>ادبیات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موضوع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عملکرد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روش‌های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موجود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استفاده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از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قوانین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انجمنی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نتایج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>
                <a:cs typeface="B Nazanin" panose="00000400000000000000" pitchFamily="2" charset="-78"/>
              </a:rPr>
              <a:t>جمع‌بندی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مراجع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14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</a:t>
            </a:fld>
            <a:endParaRPr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0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0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0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09" name="محاسبهی چند لایهای"/>
          <p:cNvSpPr txBox="1"/>
          <p:nvPr/>
        </p:nvSpPr>
        <p:spPr>
          <a:xfrm>
            <a:off x="1417180" y="2416126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ادراک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چند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لایه‌ای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410" name="Multi-layer Perce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Multi-layer Perceptions</a:t>
            </a:r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20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12" name="Screen Shot 1396-02-08 at 11.01.07.png" descr="Screen Shot 1396-02-08 at 11.01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457" y="2368488"/>
            <a:ext cx="5315503" cy="2467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Screen Shot 1396-02-08 at 11.06.24.png" descr="Screen Shot 1396-02-08 at 11.06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294" y="5068447"/>
            <a:ext cx="9080501" cy="422910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1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1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1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25" name="احتمال رابطه بین موجودیتها از روی فاصلهی آنها در فضای برداری تعریف شده مشخص میشود.…"/>
          <p:cNvSpPr txBox="1"/>
          <p:nvPr/>
        </p:nvSpPr>
        <p:spPr>
          <a:xfrm>
            <a:off x="1417180" y="2416126"/>
            <a:ext cx="11099802" cy="328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احتمال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موجودیت‌ها</a:t>
            </a:r>
            <a:r>
              <a:rPr lang="fa-IR" dirty="0" smtClean="0">
                <a:cs typeface="B Nazanin" panose="00000400000000000000" pitchFamily="2" charset="-78"/>
              </a:rPr>
              <a:t>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فاصله‌ی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آنها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فضای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برداری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تعریف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شده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مشخص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می‌شود</a:t>
            </a:r>
            <a:r>
              <a:rPr dirty="0">
                <a:cs typeface="B Nazanin" panose="00000400000000000000" pitchFamily="2" charset="-78"/>
              </a:rPr>
              <a:t>.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پیاده‌سازی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روابط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تک-رابطه‌ای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پس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نمایش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صفحه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صورت</a:t>
            </a:r>
            <a:r>
              <a:rPr dirty="0"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426" name="روشهای فاصلهی پنهان (LDM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روش‌های فاصله‌ی پنهان (LDM)</a:t>
            </a:r>
          </a:p>
        </p:txBody>
      </p:sp>
      <p:sp>
        <p:nvSpPr>
          <p:cNvPr id="4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21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28" name="Screen Shot 1396-02-08 at 11.24.40.png" descr="Screen Shot 1396-02-08 at 11.24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7180" y="6084144"/>
            <a:ext cx="5510649" cy="813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3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3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3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3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3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3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38" name="فاصلهی دو موجودیت را در فضای بردار رابطهی مورد نظر بدست میآوریم…"/>
          <p:cNvSpPr txBox="1"/>
          <p:nvPr/>
        </p:nvSpPr>
        <p:spPr>
          <a:xfrm>
            <a:off x="1417180" y="2416126"/>
            <a:ext cx="11099802" cy="1769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فاصله‌ی دو موجودیت را در فضای بردار رابطه‌ی مورد نظر بدست می‌آوریم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تابع امتیاز:</a:t>
            </a:r>
          </a:p>
        </p:txBody>
      </p:sp>
      <p:sp>
        <p:nvSpPr>
          <p:cNvPr id="439" name="Structured Embe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Structured Embedding</a:t>
            </a:r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22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41" name="Screen Shot 1396-02-08 at 11.27.47.png" descr="Screen Shot 1396-02-08 at 11.27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039" y="3666939"/>
            <a:ext cx="9608375" cy="1460924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4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4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446" name="Scatter Chart"/>
          <p:cNvGraphicFramePr/>
          <p:nvPr>
            <p:extLst>
              <p:ext uri="{D42A27DB-BD31-4B8C-83A1-F6EECF244321}">
                <p14:modId xmlns:p14="http://schemas.microsoft.com/office/powerpoint/2010/main" val="2017751446"/>
              </p:ext>
            </p:extLst>
          </p:nvPr>
        </p:nvGraphicFramePr>
        <p:xfrm>
          <a:off x="4826885" y="5646547"/>
          <a:ext cx="3665599" cy="3620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47" name="Scatter Chart"/>
          <p:cNvGraphicFramePr/>
          <p:nvPr>
            <p:extLst>
              <p:ext uri="{D42A27DB-BD31-4B8C-83A1-F6EECF244321}">
                <p14:modId xmlns:p14="http://schemas.microsoft.com/office/powerpoint/2010/main" val="3735948148"/>
              </p:ext>
            </p:extLst>
          </p:nvPr>
        </p:nvGraphicFramePr>
        <p:xfrm>
          <a:off x="8906564" y="5646547"/>
          <a:ext cx="3665599" cy="3620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57" name="Connection Line"/>
          <p:cNvSpPr/>
          <p:nvPr/>
        </p:nvSpPr>
        <p:spPr>
          <a:xfrm>
            <a:off x="6795700" y="5915429"/>
            <a:ext cx="4071174" cy="732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87" extrusionOk="0">
                <a:moveTo>
                  <a:pt x="0" y="10127"/>
                </a:moveTo>
                <a:cubicBezTo>
                  <a:pt x="7806" y="-5213"/>
                  <a:pt x="15006" y="-3126"/>
                  <a:pt x="21600" y="16387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58" name="Connection Line"/>
          <p:cNvSpPr/>
          <p:nvPr/>
        </p:nvSpPr>
        <p:spPr>
          <a:xfrm>
            <a:off x="5934432" y="7039117"/>
            <a:ext cx="5504836" cy="1232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83" extrusionOk="0">
                <a:moveTo>
                  <a:pt x="0" y="14553"/>
                </a:moveTo>
                <a:cubicBezTo>
                  <a:pt x="8066" y="21600"/>
                  <a:pt x="15266" y="16749"/>
                  <a:pt x="21600" y="0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50" name="Aks"/>
          <p:cNvSpPr txBox="1"/>
          <p:nvPr/>
        </p:nvSpPr>
        <p:spPr>
          <a:xfrm>
            <a:off x="8184427" y="5231231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</a:t>
            </a:r>
            <a:r>
              <a:rPr baseline="31999">
                <a:cs typeface="B Nazanin" panose="00000400000000000000" pitchFamily="2" charset="-78"/>
              </a:rPr>
              <a:t>s</a:t>
            </a:r>
          </a:p>
        </p:txBody>
      </p:sp>
      <p:sp>
        <p:nvSpPr>
          <p:cNvPr id="451" name="Ako"/>
          <p:cNvSpPr txBox="1"/>
          <p:nvPr/>
        </p:nvSpPr>
        <p:spPr>
          <a:xfrm>
            <a:off x="7964835" y="7638084"/>
            <a:ext cx="73577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</a:t>
            </a:r>
            <a:r>
              <a:rPr baseline="31999">
                <a:cs typeface="B Nazanin" panose="00000400000000000000" pitchFamily="2" charset="-78"/>
              </a:rPr>
              <a:t>o</a:t>
            </a:r>
          </a:p>
        </p:txBody>
      </p:sp>
      <p:graphicFrame>
        <p:nvGraphicFramePr>
          <p:cNvPr id="452" name="Scatter Chart"/>
          <p:cNvGraphicFramePr/>
          <p:nvPr>
            <p:extLst>
              <p:ext uri="{D42A27DB-BD31-4B8C-83A1-F6EECF244321}">
                <p14:modId xmlns:p14="http://schemas.microsoft.com/office/powerpoint/2010/main" val="3489621421"/>
              </p:ext>
            </p:extLst>
          </p:nvPr>
        </p:nvGraphicFramePr>
        <p:xfrm>
          <a:off x="518459" y="5750929"/>
          <a:ext cx="3969062" cy="3519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59" name="Connection Line"/>
          <p:cNvSpPr/>
          <p:nvPr/>
        </p:nvSpPr>
        <p:spPr>
          <a:xfrm>
            <a:off x="1884240" y="5646125"/>
            <a:ext cx="4733600" cy="8784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66" extrusionOk="0">
                <a:moveTo>
                  <a:pt x="21600" y="16566"/>
                </a:moveTo>
                <a:cubicBezTo>
                  <a:pt x="14916" y="-2238"/>
                  <a:pt x="7716" y="-5034"/>
                  <a:pt x="0" y="8179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60" name="Connection Line"/>
          <p:cNvSpPr/>
          <p:nvPr/>
        </p:nvSpPr>
        <p:spPr>
          <a:xfrm>
            <a:off x="4070380" y="8157751"/>
            <a:ext cx="1687290" cy="336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10" extrusionOk="0">
                <a:moveTo>
                  <a:pt x="21600" y="0"/>
                </a:moveTo>
                <a:cubicBezTo>
                  <a:pt x="15548" y="18995"/>
                  <a:pt x="8348" y="21600"/>
                  <a:pt x="0" y="7814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55" name="Ak’s"/>
          <p:cNvSpPr txBox="1"/>
          <p:nvPr/>
        </p:nvSpPr>
        <p:spPr>
          <a:xfrm>
            <a:off x="3428260" y="4972904"/>
            <a:ext cx="7870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k’</a:t>
            </a:r>
            <a:r>
              <a:rPr baseline="31999">
                <a:cs typeface="B Nazanin" panose="00000400000000000000" pitchFamily="2" charset="-78"/>
              </a:rPr>
              <a:t>s</a:t>
            </a:r>
          </a:p>
        </p:txBody>
      </p:sp>
      <p:sp>
        <p:nvSpPr>
          <p:cNvPr id="456" name="Ak’o"/>
          <p:cNvSpPr txBox="1"/>
          <p:nvPr/>
        </p:nvSpPr>
        <p:spPr>
          <a:xfrm>
            <a:off x="4204711" y="8307485"/>
            <a:ext cx="8047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k’</a:t>
            </a:r>
            <a:r>
              <a:rPr baseline="31999">
                <a:cs typeface="B Nazanin" panose="00000400000000000000" pitchFamily="2" charset="-78"/>
              </a:rPr>
              <a:t>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6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6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6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68" name="برای کاهش تعداد پارامترها در روش SE رابطهها را بجای ضرب ماتریسی، یک آفست در کنار موجودیت اول در نظر میگیریم."/>
          <p:cNvSpPr txBox="1"/>
          <p:nvPr/>
        </p:nvSpPr>
        <p:spPr>
          <a:xfrm>
            <a:off x="1417180" y="2416126"/>
            <a:ext cx="11099802" cy="1610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4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کاهش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تعداد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پارامتر‌ها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SE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رابطه‌ها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بجای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ضرب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ماتریسی</a:t>
            </a:r>
            <a:r>
              <a:rPr dirty="0">
                <a:cs typeface="B Nazanin" panose="00000400000000000000" pitchFamily="2" charset="-78"/>
              </a:rPr>
              <a:t>،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آفست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کنار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اول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نظر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می‌گیریم</a:t>
            </a:r>
            <a:r>
              <a:rPr dirty="0">
                <a:cs typeface="B Nazanin" panose="00000400000000000000" pitchFamily="2" charset="-78"/>
              </a:rPr>
              <a:t>.</a:t>
            </a:r>
          </a:p>
        </p:txBody>
      </p:sp>
      <p:sp>
        <p:nvSpPr>
          <p:cNvPr id="469" name="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TransE</a:t>
            </a:r>
          </a:p>
        </p:txBody>
      </p:sp>
      <p:sp>
        <p:nvSpPr>
          <p:cNvPr id="4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23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71" name="Screen Shot 1396-02-08 at 11.50.12.png" descr="Screen Shot 1396-02-08 at 11.5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325" y="3863381"/>
            <a:ext cx="6213368" cy="1114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Screen Shot 1394-11-23 at 19.44.4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93" y="5283478"/>
            <a:ext cx="5061274" cy="3968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Screen Shot 1395-08-23 at 16.04.2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5" y="6113578"/>
            <a:ext cx="5502473" cy="283245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7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7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85" name="هدف: کاهش مجموع فاصلهی موجودیتهای i منتقل شده توسط یک رابطه k با موجودیت j است."/>
          <p:cNvSpPr txBox="1"/>
          <p:nvPr/>
        </p:nvSpPr>
        <p:spPr>
          <a:xfrm>
            <a:off x="1417180" y="2416126"/>
            <a:ext cx="11099802" cy="161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هدف</a:t>
            </a:r>
            <a:r>
              <a:rPr dirty="0">
                <a:cs typeface="B Nazanin" panose="00000400000000000000" pitchFamily="2" charset="-78"/>
              </a:rPr>
              <a:t>: </a:t>
            </a:r>
            <a:r>
              <a:rPr dirty="0" err="1">
                <a:cs typeface="B Nazanin" panose="00000400000000000000" pitchFamily="2" charset="-78"/>
              </a:rPr>
              <a:t>کاهش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مجموع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فاصله‌ی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i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منتقل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شده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توسط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k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با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j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است</a:t>
            </a:r>
            <a:r>
              <a:rPr dirty="0">
                <a:cs typeface="B Nazanin" panose="00000400000000000000" pitchFamily="2" charset="-78"/>
              </a:rPr>
              <a:t>.</a:t>
            </a:r>
          </a:p>
        </p:txBody>
      </p:sp>
      <p:sp>
        <p:nvSpPr>
          <p:cNvPr id="486" name="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TransE</a:t>
            </a:r>
          </a:p>
        </p:txBody>
      </p:sp>
      <p:sp>
        <p:nvSpPr>
          <p:cNvPr id="4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24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88" name="Screen Shot 1394-11-25 at 10.35.42.png" descr="Screen Shot 1394-11-25 at 10.35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490" y="5581785"/>
            <a:ext cx="5553923" cy="84284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s"/>
          <p:cNvSpPr/>
          <p:nvPr/>
        </p:nvSpPr>
        <p:spPr>
          <a:xfrm>
            <a:off x="7908054" y="5458856"/>
            <a:ext cx="729824" cy="70559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s</a:t>
            </a:r>
          </a:p>
        </p:txBody>
      </p:sp>
      <p:pic>
        <p:nvPicPr>
          <p:cNvPr id="498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4130" y="5137067"/>
            <a:ext cx="3350747" cy="527356"/>
          </a:xfrm>
          <a:prstGeom prst="rect">
            <a:avLst/>
          </a:prstGeom>
        </p:spPr>
      </p:pic>
      <p:sp>
        <p:nvSpPr>
          <p:cNvPr id="491" name="o"/>
          <p:cNvSpPr/>
          <p:nvPr/>
        </p:nvSpPr>
        <p:spPr>
          <a:xfrm>
            <a:off x="11739355" y="5458856"/>
            <a:ext cx="729824" cy="70559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o</a:t>
            </a:r>
          </a:p>
        </p:txBody>
      </p:sp>
      <p:sp>
        <p:nvSpPr>
          <p:cNvPr id="492" name="rk"/>
          <p:cNvSpPr txBox="1"/>
          <p:nvPr/>
        </p:nvSpPr>
        <p:spPr>
          <a:xfrm>
            <a:off x="9936051" y="4479768"/>
            <a:ext cx="4536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r</a:t>
            </a:r>
            <a:r>
              <a:rPr baseline="-5999">
                <a:cs typeface="B Nazanin" panose="00000400000000000000" pitchFamily="2" charset="-78"/>
              </a:rPr>
              <a:t>k</a:t>
            </a:r>
          </a:p>
        </p:txBody>
      </p:sp>
      <p:pic>
        <p:nvPicPr>
          <p:cNvPr id="493" name="Screen Shot 1396-02-08 at 11.50.12.png" descr="Screen Shot 1396-02-08 at 11.50.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0325" y="3863381"/>
            <a:ext cx="6213368" cy="1114178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9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9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9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TransE</a:t>
            </a:r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503" name="در ردهبندی موجودیتها، مطلوب است که فاصلهی نمونههای منفی از نمونههای مثبت بیشتر باشد:…"/>
          <p:cNvSpPr txBox="1"/>
          <p:nvPr/>
        </p:nvSpPr>
        <p:spPr>
          <a:xfrm>
            <a:off x="230148" y="5216098"/>
            <a:ext cx="12544504" cy="3257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رده‌بندی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</a:t>
            </a:r>
            <a:r>
              <a:rPr dirty="0">
                <a:cs typeface="B Nazanin" panose="00000400000000000000" pitchFamily="2" charset="-78"/>
              </a:rPr>
              <a:t>، </a:t>
            </a:r>
            <a:r>
              <a:rPr dirty="0" err="1">
                <a:cs typeface="B Nazanin" panose="00000400000000000000" pitchFamily="2" charset="-78"/>
              </a:rPr>
              <a:t>مطلوب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فاصله‌ی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منفی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مثبت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بیشتر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باشد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cs typeface="B Nazanin" panose="00000400000000000000" pitchFamily="2" charset="-78"/>
            </a:endParaRPr>
          </a:p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cs typeface="B Nazanin" panose="00000400000000000000" pitchFamily="2" charset="-78"/>
            </a:endParaRPr>
          </a:p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وقتی</a:t>
            </a:r>
            <a:r>
              <a:rPr dirty="0">
                <a:cs typeface="B Nazanin" panose="00000400000000000000" pitchFamily="2" charset="-78"/>
              </a:rPr>
              <a:t>:</a:t>
            </a:r>
          </a:p>
        </p:txBody>
      </p:sp>
      <p:pic>
        <p:nvPicPr>
          <p:cNvPr id="504" name="Screen Shot 1394-11-25 at 10.40.55.png" descr="Screen Shot 1394-11-25 at 10.40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9816" y="6197049"/>
            <a:ext cx="85979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Screen Shot 1394-11-25 at 10.41.01.png" descr="Screen Shot 1394-11-25 at 10.41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9018" y="8343758"/>
            <a:ext cx="10287001" cy="1003301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pic>
        <p:nvPicPr>
          <p:cNvPr id="510" name="Screen Shot 1395-08-23 at 16.04.2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25" y="1884948"/>
            <a:ext cx="5965371" cy="3070735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1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1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1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1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2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2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22" name="فهم روابط ۱-به-۱ و ۱-به-چند و چند-به-۱ و چند-به-چند"/>
          <p:cNvSpPr txBox="1"/>
          <p:nvPr/>
        </p:nvSpPr>
        <p:spPr>
          <a:xfrm>
            <a:off x="1417180" y="2416126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درک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روابط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۱-به-۱و </a:t>
            </a:r>
            <a:r>
              <a:rPr dirty="0">
                <a:cs typeface="B Nazanin" panose="00000400000000000000" pitchFamily="2" charset="-78"/>
              </a:rPr>
              <a:t>۱-به-چند و </a:t>
            </a:r>
            <a:r>
              <a:rPr dirty="0" err="1" smtClean="0">
                <a:cs typeface="B Nazanin" panose="00000400000000000000" pitchFamily="2" charset="-78"/>
              </a:rPr>
              <a:t>چند-به</a:t>
            </a:r>
            <a:r>
              <a:rPr dirty="0" smtClean="0">
                <a:cs typeface="B Nazanin" panose="00000400000000000000" pitchFamily="2" charset="-78"/>
              </a:rPr>
              <a:t>-</a:t>
            </a:r>
            <a:r>
              <a:rPr lang="fa-IR" dirty="0" smtClean="0">
                <a:cs typeface="B Nazanin" panose="00000400000000000000" pitchFamily="2" charset="-78"/>
              </a:rPr>
              <a:t>1 </a:t>
            </a:r>
            <a:r>
              <a:rPr dirty="0" smtClean="0">
                <a:cs typeface="B Nazanin" panose="00000400000000000000" pitchFamily="2" charset="-78"/>
              </a:rPr>
              <a:t>و </a:t>
            </a:r>
            <a:r>
              <a:rPr dirty="0" err="1">
                <a:cs typeface="B Nazanin" panose="00000400000000000000" pitchFamily="2" charset="-78"/>
              </a:rPr>
              <a:t>چند-به-چند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23" name="Translating on Hyperplanes (TransH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Translating on Hyperplanes (TransH)</a:t>
            </a:r>
          </a:p>
        </p:txBody>
      </p:sp>
      <p:sp>
        <p:nvSpPr>
          <p:cNvPr id="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52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2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2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2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529" name="Screen Shot 1396-02-22 at 12.29.21.png" descr="Screen Shot 1396-02-22 at 12.2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8952" y="4676977"/>
            <a:ext cx="8934132" cy="5074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Screen Shot 1396-02-22 at 12.29.37.png" descr="Screen Shot 1396-02-22 at 12.29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1322" y="3542958"/>
            <a:ext cx="9180193" cy="1494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مقیاسپذیر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مقیاس‌پذیری</a:t>
            </a:r>
          </a:p>
        </p:txBody>
      </p:sp>
      <p:sp>
        <p:nvSpPr>
          <p:cNvPr id="5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27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53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3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3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3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540" name="Table"/>
          <p:cNvGraphicFramePr/>
          <p:nvPr>
            <p:extLst>
              <p:ext uri="{D42A27DB-BD31-4B8C-83A1-F6EECF244321}">
                <p14:modId xmlns:p14="http://schemas.microsoft.com/office/powerpoint/2010/main" val="1535471429"/>
              </p:ext>
            </p:extLst>
          </p:nvPr>
        </p:nvGraphicFramePr>
        <p:xfrm>
          <a:off x="1169156" y="3213741"/>
          <a:ext cx="10666487" cy="376268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821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MLP (NTN)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3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165M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2n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4F8F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d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0.8M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41" name="Freebase15k:  ne=15k,  nr=1.3k"/>
          <p:cNvSpPr txBox="1"/>
          <p:nvPr/>
        </p:nvSpPr>
        <p:spPr>
          <a:xfrm>
            <a:off x="3362004" y="7010561"/>
            <a:ext cx="59870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rPr>
                <a:cs typeface="B Nazanin" panose="00000400000000000000" pitchFamily="2" charset="-78"/>
              </a:rPr>
              <a:t>Freebase15k:  n</a:t>
            </a:r>
            <a:r>
              <a:rPr baseline="-5999">
                <a:cs typeface="B Nazanin" panose="00000400000000000000" pitchFamily="2" charset="-78"/>
              </a:rPr>
              <a:t>e</a:t>
            </a:r>
            <a:r>
              <a:rPr>
                <a:cs typeface="B Nazanin" panose="00000400000000000000" pitchFamily="2" charset="-78"/>
              </a:rPr>
              <a:t>=15k,  n</a:t>
            </a:r>
            <a:r>
              <a:rPr baseline="-5999">
                <a:cs typeface="B Nazanin" panose="00000400000000000000" pitchFamily="2" charset="-78"/>
              </a:rPr>
              <a:t>r</a:t>
            </a:r>
            <a:r>
              <a:rPr>
                <a:cs typeface="B Nazanin" panose="00000400000000000000" pitchFamily="2" charset="-78"/>
              </a:rPr>
              <a:t>=1.3k</a:t>
            </a:r>
          </a:p>
        </p:txBody>
      </p:sp>
      <p:sp>
        <p:nvSpPr>
          <p:cNvPr id="54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4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4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28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551" name="Screen Shot 1394-11-25 at 21.20.13.png" descr="Screen Shot 1394-11-25 at 21.2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725145"/>
            <a:ext cx="13004800" cy="643691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56" name="پراکندگی ۵,۰۰۰ موجودیت در روش TransE"/>
          <p:cNvSpPr txBox="1"/>
          <p:nvPr/>
        </p:nvSpPr>
        <p:spPr>
          <a:xfrm>
            <a:off x="1461248" y="1857938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پراکندگی</a:t>
            </a:r>
            <a:r>
              <a:rPr dirty="0">
                <a:cs typeface="B Nazanin" panose="00000400000000000000" pitchFamily="2" charset="-78"/>
              </a:rPr>
              <a:t> ۵,۰۰۰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موجودیت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TransE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5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5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6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29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565" name="Screen Shot 1394-11-25 at 21.21.38.png" descr="Screen Shot 1394-11-25 at 21.2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947" y="2187326"/>
            <a:ext cx="9817101" cy="71755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6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6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6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70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71" name="ژانر فیلمهای سینمایی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ژانر فیلم‌های سینمایی</a:t>
            </a:r>
          </a:p>
        </p:txBody>
      </p:sp>
      <p:sp>
        <p:nvSpPr>
          <p:cNvPr id="57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7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7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7" y="1885905"/>
            <a:ext cx="6247493" cy="4898571"/>
          </a:xfrm>
          <a:prstGeom prst="rect">
            <a:avLst/>
          </a:prstGeom>
        </p:spPr>
      </p:pic>
      <p:sp>
        <p:nvSpPr>
          <p:cNvPr id="149" name="پایگاهدان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پایگاه‌‌دانش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51" name="پایگاهدانش ناهمگون…"/>
          <p:cNvSpPr txBox="1"/>
          <p:nvPr/>
        </p:nvSpPr>
        <p:spPr>
          <a:xfrm>
            <a:off x="6139757" y="2220831"/>
            <a:ext cx="6334457" cy="54128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rtl="1">
              <a:lnSpc>
                <a:spcPct val="150000"/>
              </a:lnSpc>
              <a:defRPr sz="42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پایگاه‌دانش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ناهمگون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235655" indent="-197555" algn="just" rtl="1">
              <a:lnSpc>
                <a:spcPct val="15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گرافی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گره‌های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</a:t>
            </a:r>
            <a:r>
              <a:rPr dirty="0">
                <a:cs typeface="B Nazanin" panose="00000400000000000000" pitchFamily="2" charset="-78"/>
              </a:rPr>
              <a:t> و یال‌های </a:t>
            </a:r>
            <a:r>
              <a:rPr dirty="0" err="1">
                <a:cs typeface="B Nazanin" panose="00000400000000000000" pitchFamily="2" charset="-78"/>
              </a:rPr>
              <a:t>آن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گونه‌های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مختلف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مشخص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می‌کنند</a:t>
            </a:r>
            <a:r>
              <a:rPr dirty="0">
                <a:cs typeface="B Nazanin" panose="00000400000000000000" pitchFamily="2" charset="-78"/>
              </a:rPr>
              <a:t>.</a:t>
            </a:r>
          </a:p>
          <a:p>
            <a:pPr marL="762552" lvl="1" indent="-318052" algn="just" rtl="1">
              <a:lnSpc>
                <a:spcPct val="15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موجودیت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: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اشخاص</a:t>
            </a:r>
            <a:r>
              <a:rPr dirty="0">
                <a:cs typeface="B Nazanin" panose="00000400000000000000" pitchFamily="2" charset="-78"/>
              </a:rPr>
              <a:t>، </a:t>
            </a:r>
            <a:r>
              <a:rPr dirty="0" err="1">
                <a:cs typeface="B Nazanin" panose="00000400000000000000" pitchFamily="2" charset="-78"/>
              </a:rPr>
              <a:t>اشیاء</a:t>
            </a:r>
            <a:r>
              <a:rPr dirty="0">
                <a:cs typeface="B Nazanin" panose="00000400000000000000" pitchFamily="2" charset="-78"/>
              </a:rPr>
              <a:t>، </a:t>
            </a:r>
            <a:r>
              <a:rPr dirty="0" err="1">
                <a:cs typeface="B Nazanin" panose="00000400000000000000" pitchFamily="2" charset="-78"/>
              </a:rPr>
              <a:t>شهر‌ها</a:t>
            </a:r>
            <a:r>
              <a:rPr dirty="0">
                <a:cs typeface="B Nazanin" panose="00000400000000000000" pitchFamily="2" charset="-78"/>
              </a:rPr>
              <a:t> و ...</a:t>
            </a:r>
          </a:p>
          <a:p>
            <a:pPr marL="762552" lvl="1" indent="-318052" algn="just" rtl="1">
              <a:lnSpc>
                <a:spcPct val="15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رابطه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‌: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فرزندی</a:t>
            </a:r>
            <a:r>
              <a:rPr dirty="0">
                <a:cs typeface="B Nazanin" panose="00000400000000000000" pitchFamily="2" charset="-78"/>
              </a:rPr>
              <a:t>، </a:t>
            </a:r>
            <a:r>
              <a:rPr dirty="0" err="1">
                <a:cs typeface="B Nazanin" panose="00000400000000000000" pitchFamily="2" charset="-78"/>
              </a:rPr>
              <a:t>اهلیت</a:t>
            </a:r>
            <a:r>
              <a:rPr dirty="0">
                <a:cs typeface="B Nazanin" panose="00000400000000000000" pitchFamily="2" charset="-78"/>
              </a:rPr>
              <a:t>، </a:t>
            </a:r>
            <a:r>
              <a:rPr dirty="0" err="1">
                <a:cs typeface="B Nazanin" panose="00000400000000000000" pitchFamily="2" charset="-78"/>
              </a:rPr>
              <a:t>منصب</a:t>
            </a:r>
            <a:r>
              <a:rPr dirty="0">
                <a:cs typeface="B Nazanin" panose="00000400000000000000" pitchFamily="2" charset="-78"/>
              </a:rPr>
              <a:t> و ...</a:t>
            </a:r>
          </a:p>
          <a:p>
            <a:pPr marL="762552" lvl="1" indent="-318052" algn="just" rtl="1">
              <a:lnSpc>
                <a:spcPct val="150000"/>
              </a:lnSpc>
              <a:buSzPct val="75000"/>
              <a:buChar char="•"/>
              <a:defRPr sz="32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حقیقت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lvl="1" indent="444500" algn="l" rtl="1">
              <a:lnSpc>
                <a:spcPct val="150000"/>
              </a:lnSpc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(head, relation, tail)</a:t>
            </a:r>
          </a:p>
        </p:txBody>
      </p:sp>
      <p:sp>
        <p:nvSpPr>
          <p:cNvPr id="15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5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5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30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578" name="Screen Shot 1394-11-25 at 21.22.32.png" descr="Screen Shot 1394-11-25 at 21.22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50" y="3048000"/>
            <a:ext cx="11595100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8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8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8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83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84" name="ایالتهای آمریکا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ایالت‌های آمریکا</a:t>
            </a:r>
          </a:p>
        </p:txBody>
      </p:sp>
      <p:sp>
        <p:nvSpPr>
          <p:cNvPr id="58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8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8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8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31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591" name="Screen Shot 1394-11-25 at 21.23.38.png" descr="Screen Shot 1394-11-25 at 21.23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1832369"/>
            <a:ext cx="12509500" cy="681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9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9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9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96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97" name="نام سریالهای تلوزیونی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نام سریال‌های تلوزیونی</a:t>
            </a:r>
          </a:p>
        </p:txBody>
      </p:sp>
      <p:sp>
        <p:nvSpPr>
          <p:cNvPr id="59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0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0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پرسیدن سوال از مد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پرسیدن سوال از مدل</a:t>
            </a:r>
          </a:p>
        </p:txBody>
      </p:sp>
      <p:sp>
        <p:nvSpPr>
          <p:cNvPr id="6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605" name="Lil Wayne born in?!"/>
          <p:cNvSpPr txBox="1"/>
          <p:nvPr/>
        </p:nvSpPr>
        <p:spPr>
          <a:xfrm>
            <a:off x="522823" y="3153760"/>
            <a:ext cx="405239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Lil Wayne born in?!</a:t>
            </a:r>
          </a:p>
        </p:txBody>
      </p:sp>
      <p:sp>
        <p:nvSpPr>
          <p:cNvPr id="606" name="New Orleans…"/>
          <p:cNvSpPr txBox="1"/>
          <p:nvPr/>
        </p:nvSpPr>
        <p:spPr>
          <a:xfrm>
            <a:off x="5525478" y="3121266"/>
            <a:ext cx="3026470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00905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New Orleans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Atlanta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Austin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St. Louis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Toronto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New York City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Wellington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Dallas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Puerto Rico</a:t>
            </a:r>
          </a:p>
        </p:txBody>
      </p:sp>
      <p:sp>
        <p:nvSpPr>
          <p:cNvPr id="607" name="(Lil_Wayne, born_in, ?)"/>
          <p:cNvSpPr txBox="1"/>
          <p:nvPr/>
        </p:nvSpPr>
        <p:spPr>
          <a:xfrm>
            <a:off x="439497" y="3788610"/>
            <a:ext cx="48731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(Lil_Wayne, </a:t>
            </a:r>
            <a:r>
              <a:rPr>
                <a:solidFill>
                  <a:srgbClr val="5E5E5E"/>
                </a:solidFill>
                <a:cs typeface="B Nazanin" panose="00000400000000000000" pitchFamily="2" charset="-78"/>
              </a:rPr>
              <a:t>born_in</a:t>
            </a:r>
            <a:r>
              <a:rPr>
                <a:cs typeface="B Nazanin" panose="00000400000000000000" pitchFamily="2" charset="-78"/>
              </a:rPr>
              <a:t>, ?)</a:t>
            </a:r>
          </a:p>
        </p:txBody>
      </p:sp>
      <p:sp>
        <p:nvSpPr>
          <p:cNvPr id="60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0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1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1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1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1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1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1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پرسیدن سوال از مد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پرسیدن سوال از مدل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619" name="WALL-E has the genre?!"/>
          <p:cNvSpPr txBox="1"/>
          <p:nvPr/>
        </p:nvSpPr>
        <p:spPr>
          <a:xfrm>
            <a:off x="519669" y="2961381"/>
            <a:ext cx="515525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WALL-E has the genre?!</a:t>
            </a:r>
          </a:p>
        </p:txBody>
      </p:sp>
      <p:sp>
        <p:nvSpPr>
          <p:cNvPr id="620" name="Animations…"/>
          <p:cNvSpPr txBox="1"/>
          <p:nvPr/>
        </p:nvSpPr>
        <p:spPr>
          <a:xfrm>
            <a:off x="6084406" y="2957744"/>
            <a:ext cx="4308872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cs typeface="B Nazanin" panose="00000400000000000000" pitchFamily="2" charset="-78"/>
              </a:rPr>
              <a:t>Animations</a:t>
            </a:r>
          </a:p>
          <a:p>
            <a:pPr algn="l"/>
            <a:r>
              <a:rPr>
                <a:cs typeface="B Nazanin" panose="00000400000000000000" pitchFamily="2" charset="-78"/>
              </a:rPr>
              <a:t>Computer Animation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Comedy film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Adventure film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Science Fiction</a:t>
            </a:r>
          </a:p>
          <a:p>
            <a:pPr algn="l">
              <a:defRPr b="1">
                <a:solidFill>
                  <a:srgbClr val="00905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Fantasy</a:t>
            </a:r>
          </a:p>
          <a:p>
            <a:pPr algn="l"/>
            <a:r>
              <a:rPr>
                <a:cs typeface="B Nazanin" panose="00000400000000000000" pitchFamily="2" charset="-78"/>
              </a:rPr>
              <a:t>Stop motion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Satire</a:t>
            </a:r>
          </a:p>
          <a:p>
            <a:pPr algn="l"/>
            <a:r>
              <a:rPr>
                <a:cs typeface="B Nazanin" panose="00000400000000000000" pitchFamily="2" charset="-78"/>
              </a:rPr>
              <a:t>Drama</a:t>
            </a:r>
          </a:p>
        </p:txBody>
      </p:sp>
      <p:sp>
        <p:nvSpPr>
          <p:cNvPr id="621" name="(WALL-E, has_genre, ?)"/>
          <p:cNvSpPr txBox="1"/>
          <p:nvPr/>
        </p:nvSpPr>
        <p:spPr>
          <a:xfrm>
            <a:off x="494641" y="3607804"/>
            <a:ext cx="507831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(WALL-E, </a:t>
            </a:r>
            <a:r>
              <a:rPr>
                <a:solidFill>
                  <a:srgbClr val="5E5E5E"/>
                </a:solidFill>
                <a:cs typeface="B Nazanin" panose="00000400000000000000" pitchFamily="2" charset="-78"/>
              </a:rPr>
              <a:t>has_genre</a:t>
            </a:r>
            <a:r>
              <a:rPr>
                <a:cs typeface="B Nazanin" panose="00000400000000000000" pitchFamily="2" charset="-78"/>
              </a:rPr>
              <a:t>, ?)</a:t>
            </a:r>
          </a:p>
        </p:txBody>
      </p:sp>
      <p:sp>
        <p:nvSpPr>
          <p:cNvPr id="6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2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2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2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نتایج 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dirty="0" err="1" smtClean="0">
                <a:cs typeface="B Nazanin" panose="00000400000000000000" pitchFamily="2" charset="-78"/>
              </a:rPr>
              <a:t>نتایج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6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633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34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35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36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3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3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3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4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641" name="Table"/>
          <p:cNvGraphicFramePr/>
          <p:nvPr>
            <p:extLst>
              <p:ext uri="{D42A27DB-BD31-4B8C-83A1-F6EECF244321}">
                <p14:modId xmlns:p14="http://schemas.microsoft.com/office/powerpoint/2010/main" val="4143973888"/>
              </p:ext>
            </p:extLst>
          </p:nvPr>
        </p:nvGraphicFramePr>
        <p:xfrm>
          <a:off x="6486296" y="3471221"/>
          <a:ext cx="6245562" cy="4121135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569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683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27%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164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39.8%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162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42" name="2D Column Chart"/>
          <p:cNvGraphicFramePr/>
          <p:nvPr>
            <p:extLst>
              <p:ext uri="{D42A27DB-BD31-4B8C-83A1-F6EECF244321}">
                <p14:modId xmlns:p14="http://schemas.microsoft.com/office/powerpoint/2010/main" val="2784687665"/>
              </p:ext>
            </p:extLst>
          </p:nvPr>
        </p:nvGraphicFramePr>
        <p:xfrm>
          <a:off x="261281" y="3036240"/>
          <a:ext cx="5404613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پراکندگی رابطه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رابطه‌ها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35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646" name="Screen Shot 1394-11-25 at 21.24.35.png" descr="Screen Shot 1394-11-25 at 21.24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900" y="2598577"/>
            <a:ext cx="11811000" cy="62611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4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4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5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51" name="پراکندگی همه رابطهها در روش TransE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پراکندگی همه رابطه‌ها در روش TransE</a:t>
            </a:r>
          </a:p>
        </p:txBody>
      </p:sp>
      <p:sp>
        <p:nvSpPr>
          <p:cNvPr id="65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5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5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5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66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6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6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6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64" name="بیربط بودن رابطههای نزدیک به هم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بی‌ربط بودن رابطه‌های نزدیک به هم</a:t>
            </a:r>
          </a:p>
        </p:txBody>
      </p:sp>
      <p:sp>
        <p:nvSpPr>
          <p:cNvPr id="665" name="پراکندگی رابطه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رابطه‌ها</a:t>
            </a:r>
          </a:p>
        </p:txBody>
      </p:sp>
      <p:grpSp>
        <p:nvGrpSpPr>
          <p:cNvPr id="734" name="Group"/>
          <p:cNvGrpSpPr/>
          <p:nvPr/>
        </p:nvGrpSpPr>
        <p:grpSpPr>
          <a:xfrm>
            <a:off x="2259463" y="2655786"/>
            <a:ext cx="8485874" cy="4939773"/>
            <a:chOff x="0" y="0"/>
            <a:chExt cx="8485872" cy="4939771"/>
          </a:xfrm>
        </p:grpSpPr>
        <p:grpSp>
          <p:nvGrpSpPr>
            <p:cNvPr id="669" name="Group"/>
            <p:cNvGrpSpPr/>
            <p:nvPr/>
          </p:nvGrpSpPr>
          <p:grpSpPr>
            <a:xfrm>
              <a:off x="5843635" y="2088105"/>
              <a:ext cx="2031391" cy="1446608"/>
              <a:chOff x="126964" y="42344"/>
              <a:chExt cx="2031390" cy="1446607"/>
            </a:xfrm>
          </p:grpSpPr>
          <p:sp>
            <p:nvSpPr>
              <p:cNvPr id="666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67" name="category"/>
              <p:cNvSpPr txBox="1"/>
              <p:nvPr/>
            </p:nvSpPr>
            <p:spPr>
              <a:xfrm>
                <a:off x="126964" y="42344"/>
                <a:ext cx="1495253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category</a:t>
                </a:r>
              </a:p>
            </p:txBody>
          </p:sp>
          <p:sp>
            <p:nvSpPr>
              <p:cNvPr id="668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73" name="Group"/>
            <p:cNvGrpSpPr/>
            <p:nvPr/>
          </p:nvGrpSpPr>
          <p:grpSpPr>
            <a:xfrm>
              <a:off x="5780258" y="1276092"/>
              <a:ext cx="2705615" cy="1446609"/>
              <a:chOff x="-478216" y="42344"/>
              <a:chExt cx="2705613" cy="1446607"/>
            </a:xfrm>
          </p:grpSpPr>
          <p:sp>
            <p:nvSpPr>
              <p:cNvPr id="670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71" name="supporting_artist"/>
              <p:cNvSpPr txBox="1"/>
              <p:nvPr/>
            </p:nvSpPr>
            <p:spPr>
              <a:xfrm>
                <a:off x="-478217" y="42344"/>
                <a:ext cx="2705615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supporting_artist</a:t>
                </a:r>
              </a:p>
            </p:txBody>
          </p:sp>
          <p:sp>
            <p:nvSpPr>
              <p:cNvPr id="672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77" name="Group"/>
            <p:cNvGrpSpPr/>
            <p:nvPr/>
          </p:nvGrpSpPr>
          <p:grpSpPr>
            <a:xfrm>
              <a:off x="5950138" y="1637523"/>
              <a:ext cx="2025294" cy="1446609"/>
              <a:chOff x="133061" y="42344"/>
              <a:chExt cx="2025292" cy="1446607"/>
            </a:xfrm>
          </p:grpSpPr>
          <p:sp>
            <p:nvSpPr>
              <p:cNvPr id="674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75" name="currency"/>
              <p:cNvSpPr txBox="1"/>
              <p:nvPr/>
            </p:nvSpPr>
            <p:spPr>
              <a:xfrm>
                <a:off x="133061" y="42344"/>
                <a:ext cx="1483059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currency</a:t>
                </a:r>
              </a:p>
            </p:txBody>
          </p:sp>
          <p:sp>
            <p:nvSpPr>
              <p:cNvPr id="676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81" name="Group"/>
            <p:cNvGrpSpPr/>
            <p:nvPr/>
          </p:nvGrpSpPr>
          <p:grpSpPr>
            <a:xfrm>
              <a:off x="4804732" y="1805564"/>
              <a:ext cx="2031391" cy="1401366"/>
              <a:chOff x="0" y="0"/>
              <a:chExt cx="2031390" cy="1401364"/>
            </a:xfrm>
          </p:grpSpPr>
          <p:sp>
            <p:nvSpPr>
              <p:cNvPr id="67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79" name="award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award</a:t>
                </a:r>
              </a:p>
            </p:txBody>
          </p:sp>
          <p:sp>
            <p:nvSpPr>
              <p:cNvPr id="68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85" name="Group"/>
            <p:cNvGrpSpPr/>
            <p:nvPr/>
          </p:nvGrpSpPr>
          <p:grpSpPr>
            <a:xfrm>
              <a:off x="3837860" y="0"/>
              <a:ext cx="2031391" cy="1401365"/>
              <a:chOff x="0" y="0"/>
              <a:chExt cx="2031390" cy="1401364"/>
            </a:xfrm>
          </p:grpSpPr>
          <p:sp>
            <p:nvSpPr>
              <p:cNvPr id="68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83" name="inventor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inventor</a:t>
                </a:r>
              </a:p>
            </p:txBody>
          </p:sp>
          <p:sp>
            <p:nvSpPr>
              <p:cNvPr id="68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7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89" name="Group"/>
            <p:cNvGrpSpPr/>
            <p:nvPr/>
          </p:nvGrpSpPr>
          <p:grpSpPr>
            <a:xfrm>
              <a:off x="3693788" y="459996"/>
              <a:ext cx="2031391" cy="1401366"/>
              <a:chOff x="0" y="0"/>
              <a:chExt cx="2031390" cy="1401364"/>
            </a:xfrm>
          </p:grpSpPr>
          <p:sp>
            <p:nvSpPr>
              <p:cNvPr id="68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87" name="treatment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treatment</a:t>
                </a:r>
              </a:p>
            </p:txBody>
          </p:sp>
          <p:sp>
            <p:nvSpPr>
              <p:cNvPr id="68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93" name="Group"/>
            <p:cNvGrpSpPr/>
            <p:nvPr/>
          </p:nvGrpSpPr>
          <p:grpSpPr>
            <a:xfrm>
              <a:off x="3075565" y="963890"/>
              <a:ext cx="2031392" cy="1401365"/>
              <a:chOff x="0" y="0"/>
              <a:chExt cx="2031390" cy="1401364"/>
            </a:xfrm>
          </p:grpSpPr>
          <p:sp>
            <p:nvSpPr>
              <p:cNvPr id="69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91" name="legislature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legislature</a:t>
                </a:r>
              </a:p>
            </p:txBody>
          </p:sp>
          <p:sp>
            <p:nvSpPr>
              <p:cNvPr id="69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97" name="Group"/>
            <p:cNvGrpSpPr/>
            <p:nvPr/>
          </p:nvGrpSpPr>
          <p:grpSpPr>
            <a:xfrm>
              <a:off x="825578" y="1930887"/>
              <a:ext cx="2452219" cy="1401365"/>
              <a:chOff x="-420826" y="0"/>
              <a:chExt cx="2452217" cy="1401364"/>
            </a:xfrm>
          </p:grpSpPr>
          <p:sp>
            <p:nvSpPr>
              <p:cNvPr id="694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95" name="has_website"/>
              <p:cNvSpPr txBox="1"/>
              <p:nvPr/>
            </p:nvSpPr>
            <p:spPr>
              <a:xfrm>
                <a:off x="-420827" y="-1"/>
                <a:ext cx="2067113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has_website</a:t>
                </a:r>
              </a:p>
            </p:txBody>
          </p:sp>
          <p:sp>
            <p:nvSpPr>
              <p:cNvPr id="696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8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01" name="Group"/>
            <p:cNvGrpSpPr/>
            <p:nvPr/>
          </p:nvGrpSpPr>
          <p:grpSpPr>
            <a:xfrm>
              <a:off x="1102334" y="2390884"/>
              <a:ext cx="2031391" cy="1401366"/>
              <a:chOff x="0" y="0"/>
              <a:chExt cx="2031390" cy="1401364"/>
            </a:xfrm>
          </p:grpSpPr>
          <p:sp>
            <p:nvSpPr>
              <p:cNvPr id="69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99" name="player_of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player_of</a:t>
                </a:r>
              </a:p>
            </p:txBody>
          </p:sp>
          <p:sp>
            <p:nvSpPr>
              <p:cNvPr id="70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05" name="Group"/>
            <p:cNvGrpSpPr/>
            <p:nvPr/>
          </p:nvGrpSpPr>
          <p:grpSpPr>
            <a:xfrm>
              <a:off x="484111" y="2894777"/>
              <a:ext cx="2031391" cy="1401366"/>
              <a:chOff x="0" y="0"/>
              <a:chExt cx="2031390" cy="1401364"/>
            </a:xfrm>
          </p:grpSpPr>
          <p:sp>
            <p:nvSpPr>
              <p:cNvPr id="70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03" name="language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language</a:t>
                </a:r>
              </a:p>
            </p:txBody>
          </p:sp>
          <p:sp>
            <p:nvSpPr>
              <p:cNvPr id="70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9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09" name="Group"/>
            <p:cNvGrpSpPr/>
            <p:nvPr/>
          </p:nvGrpSpPr>
          <p:grpSpPr>
            <a:xfrm>
              <a:off x="0" y="3538407"/>
              <a:ext cx="2380001" cy="1401365"/>
              <a:chOff x="-348610" y="0"/>
              <a:chExt cx="2380000" cy="1401364"/>
            </a:xfrm>
          </p:grpSpPr>
          <p:sp>
            <p:nvSpPr>
              <p:cNvPr id="70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07" name="directed_by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directed_by</a:t>
                </a:r>
              </a:p>
            </p:txBody>
          </p:sp>
          <p:sp>
            <p:nvSpPr>
              <p:cNvPr id="70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13" name="Group"/>
            <p:cNvGrpSpPr/>
            <p:nvPr/>
          </p:nvGrpSpPr>
          <p:grpSpPr>
            <a:xfrm>
              <a:off x="719848" y="3267405"/>
              <a:ext cx="2380002" cy="1401366"/>
              <a:chOff x="-348610" y="0"/>
              <a:chExt cx="2380000" cy="1401364"/>
            </a:xfrm>
          </p:grpSpPr>
          <p:sp>
            <p:nvSpPr>
              <p:cNvPr id="71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11" name="made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made</a:t>
                </a:r>
              </a:p>
            </p:txBody>
          </p:sp>
          <p:sp>
            <p:nvSpPr>
              <p:cNvPr id="71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17" name="Group"/>
            <p:cNvGrpSpPr/>
            <p:nvPr/>
          </p:nvGrpSpPr>
          <p:grpSpPr>
            <a:xfrm>
              <a:off x="3824862" y="2154647"/>
              <a:ext cx="2452218" cy="1401366"/>
              <a:chOff x="-420826" y="0"/>
              <a:chExt cx="2452217" cy="1401364"/>
            </a:xfrm>
          </p:grpSpPr>
          <p:sp>
            <p:nvSpPr>
              <p:cNvPr id="714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15" name="author_of"/>
              <p:cNvSpPr txBox="1"/>
              <p:nvPr/>
            </p:nvSpPr>
            <p:spPr>
              <a:xfrm>
                <a:off x="-420827" y="-1"/>
                <a:ext cx="2067113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author_of</a:t>
                </a:r>
              </a:p>
            </p:txBody>
          </p:sp>
          <p:sp>
            <p:nvSpPr>
              <p:cNvPr id="716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0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21" name="Group"/>
            <p:cNvGrpSpPr/>
            <p:nvPr/>
          </p:nvGrpSpPr>
          <p:grpSpPr>
            <a:xfrm>
              <a:off x="4101617" y="2614644"/>
              <a:ext cx="2031391" cy="1401366"/>
              <a:chOff x="0" y="0"/>
              <a:chExt cx="2031390" cy="1401364"/>
            </a:xfrm>
          </p:grpSpPr>
          <p:sp>
            <p:nvSpPr>
              <p:cNvPr id="71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19" name="stars_in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stars_in</a:t>
                </a:r>
              </a:p>
            </p:txBody>
          </p:sp>
          <p:sp>
            <p:nvSpPr>
              <p:cNvPr id="72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25" name="Group"/>
            <p:cNvGrpSpPr/>
            <p:nvPr/>
          </p:nvGrpSpPr>
          <p:grpSpPr>
            <a:xfrm>
              <a:off x="4448838" y="3149113"/>
              <a:ext cx="2031391" cy="1401366"/>
              <a:chOff x="0" y="0"/>
              <a:chExt cx="2031390" cy="1401364"/>
            </a:xfrm>
          </p:grpSpPr>
          <p:sp>
            <p:nvSpPr>
              <p:cNvPr id="72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23" name="located_in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located_in</a:t>
                </a:r>
              </a:p>
            </p:txBody>
          </p:sp>
          <p:sp>
            <p:nvSpPr>
              <p:cNvPr id="72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29" name="Group"/>
            <p:cNvGrpSpPr/>
            <p:nvPr/>
          </p:nvGrpSpPr>
          <p:grpSpPr>
            <a:xfrm>
              <a:off x="2142313" y="3347196"/>
              <a:ext cx="3067596" cy="1401365"/>
              <a:chOff x="-1036204" y="0"/>
              <a:chExt cx="3067594" cy="1401364"/>
            </a:xfrm>
          </p:grpSpPr>
          <p:sp>
            <p:nvSpPr>
              <p:cNvPr id="72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27" name="company_owner"/>
              <p:cNvSpPr txBox="1"/>
              <p:nvPr/>
            </p:nvSpPr>
            <p:spPr>
              <a:xfrm>
                <a:off x="-1036205" y="-1"/>
                <a:ext cx="2682491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company_owner</a:t>
                </a:r>
              </a:p>
            </p:txBody>
          </p:sp>
          <p:sp>
            <p:nvSpPr>
              <p:cNvPr id="72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33" name="Group"/>
            <p:cNvGrpSpPr/>
            <p:nvPr/>
          </p:nvGrpSpPr>
          <p:grpSpPr>
            <a:xfrm>
              <a:off x="3634444" y="2839067"/>
              <a:ext cx="2380001" cy="1401366"/>
              <a:chOff x="-348610" y="0"/>
              <a:chExt cx="2380000" cy="1401364"/>
            </a:xfrm>
          </p:grpSpPr>
          <p:sp>
            <p:nvSpPr>
              <p:cNvPr id="73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31" name="has_degree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has_degree</a:t>
                </a:r>
              </a:p>
            </p:txBody>
          </p:sp>
          <p:sp>
            <p:nvSpPr>
              <p:cNvPr id="73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</p:grpSp>
      <p:sp>
        <p:nvSpPr>
          <p:cNvPr id="73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3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3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37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743" name="Screen Shot 1394-11-25 at 21.28.01.png" descr="Screen Shot 1394-11-25 at 21.28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3850" y="2377342"/>
            <a:ext cx="7277100" cy="5499101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74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74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74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748" name="پراکندگی رابطه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رابطه‌ها</a:t>
            </a:r>
          </a:p>
        </p:txBody>
      </p:sp>
      <p:sp>
        <p:nvSpPr>
          <p:cNvPr id="749" name="بیربط بودن رابطههای نزدیک به هم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بی‌ربط بودن رابطه‌های نزدیک به هم</a:t>
            </a:r>
          </a:p>
        </p:txBody>
      </p:sp>
      <p:sp>
        <p:nvSpPr>
          <p:cNvPr id="75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5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5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5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فهرست</a:t>
            </a:r>
          </a:p>
        </p:txBody>
      </p:sp>
      <p:sp>
        <p:nvSpPr>
          <p:cNvPr id="756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مقدمه و ادبیات موضوع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عملکرد روش‌های موجود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نتایج و جمع‌بندی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مراجع</a:t>
            </a:r>
          </a:p>
        </p:txBody>
      </p:sp>
      <p:sp>
        <p:nvSpPr>
          <p:cNvPr id="75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5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6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38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76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6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6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6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استفاده از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</p:txBody>
      </p:sp>
      <p:sp>
        <p:nvSpPr>
          <p:cNvPr id="7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39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76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77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77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77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773" name="استخراج قوانین پرتکرار نهفته در روابط موجود در پایگاه دانش با درصد  اطمینان منطقی…"/>
          <p:cNvSpPr txBox="1"/>
          <p:nvPr/>
        </p:nvSpPr>
        <p:spPr>
          <a:xfrm>
            <a:off x="1417180" y="2416126"/>
            <a:ext cx="11099802" cy="57733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استخراج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پرتکرار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نهفته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روابط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دانش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درصد</a:t>
            </a:r>
            <a:r>
              <a:rPr dirty="0">
                <a:cs typeface="B Nazanin" panose="00000400000000000000" pitchFamily="2" charset="-78"/>
              </a:rPr>
              <a:t>  </a:t>
            </a:r>
            <a:r>
              <a:rPr dirty="0" err="1">
                <a:cs typeface="B Nazanin" panose="00000400000000000000" pitchFamily="2" charset="-78"/>
              </a:rPr>
              <a:t>اطمینان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منطقی</a:t>
            </a:r>
            <a:endParaRPr dirty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چالش‌ها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1143000" lvl="4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اطلاعات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دانش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کامل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نیست</a:t>
            </a:r>
            <a:endParaRPr dirty="0">
              <a:cs typeface="B Nazanin" panose="00000400000000000000" pitchFamily="2" charset="-78"/>
            </a:endParaRPr>
          </a:p>
          <a:p>
            <a:pPr marL="1143000" lvl="4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معیار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اطمینان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درستی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قانون‌های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بدست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آمده</a:t>
            </a:r>
            <a:endParaRPr dirty="0">
              <a:cs typeface="B Nazanin" panose="00000400000000000000" pitchFamily="2" charset="-78"/>
            </a:endParaRPr>
          </a:p>
          <a:p>
            <a:pPr marL="1143000" lvl="4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فرض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جهان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باز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(OWA)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بودن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مساله</a:t>
            </a:r>
            <a:endParaRPr dirty="0">
              <a:cs typeface="B Nazanin" panose="00000400000000000000" pitchFamily="2" charset="-78"/>
            </a:endParaRPr>
          </a:p>
          <a:p>
            <a:pPr marL="1143000" lvl="4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حجم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بالای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اطلاعات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پایگاه‌دانش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77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7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7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77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7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8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8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پایگاه دان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پایگاه‌ دانش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62" name="استفادههای پایگاهدانش:…"/>
          <p:cNvSpPr txBox="1"/>
          <p:nvPr/>
        </p:nvSpPr>
        <p:spPr>
          <a:xfrm>
            <a:off x="1417180" y="2416126"/>
            <a:ext cx="11099802" cy="4501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900"/>
              </a:lnSpc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استفاده‌های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پایگاه‌دانش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سیستم‌های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توصیه‌گر</a:t>
            </a:r>
            <a:endParaRPr dirty="0"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سیستم‌های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تشخیص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پزشکی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پاسخ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سوالات</a:t>
            </a:r>
            <a:endParaRPr dirty="0"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…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16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711" y="6011553"/>
            <a:ext cx="3606801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medicin.png" descr="medic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702" y="4961252"/>
            <a:ext cx="3801709" cy="43612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" name="Group"/>
          <p:cNvGrpSpPr/>
          <p:nvPr/>
        </p:nvGrpSpPr>
        <p:grpSpPr>
          <a:xfrm>
            <a:off x="2655" y="4808063"/>
            <a:ext cx="5625911" cy="4919898"/>
            <a:chOff x="0" y="0"/>
            <a:chExt cx="5625910" cy="4919896"/>
          </a:xfrm>
        </p:grpSpPr>
        <p:pic>
          <p:nvPicPr>
            <p:cNvPr id="165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231636"/>
              <a:ext cx="5532390" cy="3688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Rectangle"/>
            <p:cNvSpPr/>
            <p:nvPr/>
          </p:nvSpPr>
          <p:spPr>
            <a:xfrm>
              <a:off x="155884" y="0"/>
              <a:ext cx="5220622" cy="12684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167" name="WALL-E has the genre?!"/>
            <p:cNvSpPr txBox="1"/>
            <p:nvPr/>
          </p:nvSpPr>
          <p:spPr>
            <a:xfrm>
              <a:off x="470653" y="77079"/>
              <a:ext cx="515525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WALL-E has the genre?!</a:t>
              </a:r>
            </a:p>
          </p:txBody>
        </p:sp>
        <p:sp>
          <p:nvSpPr>
            <p:cNvPr id="168" name="(WALL-E, has_genre, ?)"/>
            <p:cNvSpPr txBox="1"/>
            <p:nvPr/>
          </p:nvSpPr>
          <p:spPr>
            <a:xfrm>
              <a:off x="445626" y="723502"/>
              <a:ext cx="507831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(WALL-E, </a:t>
              </a:r>
              <a:r>
                <a:rPr>
                  <a:solidFill>
                    <a:srgbClr val="5E5E5E"/>
                  </a:solidFill>
                  <a:cs typeface="B Nazanin" panose="00000400000000000000" pitchFamily="2" charset="-78"/>
                </a:rPr>
                <a:t>has_genre</a:t>
              </a:r>
              <a:r>
                <a:rPr>
                  <a:cs typeface="B Nazanin" panose="00000400000000000000" pitchFamily="2" charset="-78"/>
                </a:rPr>
                <a:t>, ?)</a:t>
              </a:r>
            </a:p>
          </p:txBody>
        </p:sp>
      </p:grpSp>
      <p:sp>
        <p:nvSpPr>
          <p:cNvPr id="17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7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7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  <p:bldP spid="164" grpId="2" animBg="1" advAuto="0"/>
      <p:bldP spid="169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قوانین انجمنی</a:t>
            </a:r>
          </a:p>
        </p:txBody>
      </p:sp>
      <p:sp>
        <p:nvSpPr>
          <p:cNvPr id="7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40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787" name="Screen Shot 1394-11-25 at 12.09.18.png" descr="Screen Shot 1394-11-25 at 12.09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2657226"/>
            <a:ext cx="10769600" cy="544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Screen Shot 1394-11-25 at 12.11.42.png" descr="Screen Shot 1394-11-25 at 12.11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600" y="2739776"/>
            <a:ext cx="10591800" cy="546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Screen Shot 1394-11-25 at 12.11.50.png" descr="Screen Shot 1394-11-25 at 12.11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078" y="2771526"/>
            <a:ext cx="10604501" cy="542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Screen Shot 1394-11-25 at 12.11.56.png" descr="Screen Shot 1394-11-25 at 12.11.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8250" y="2806700"/>
            <a:ext cx="10731500" cy="53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Screen Shot 1394-11-25 at 12.12.03.png" descr="Screen Shot 1394-11-25 at 12.12.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4600" y="2698378"/>
            <a:ext cx="10718800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Screen Shot 1394-11-25 at 12.19.23.png" descr="Screen Shot 1394-11-25 at 12.19.2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2928" y="2771526"/>
            <a:ext cx="11277601" cy="600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Screen Shot 1394-11-25 at 12.20.29.png" descr="Screen Shot 1394-11-25 at 12.20.2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4378" y="7941850"/>
            <a:ext cx="109347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79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79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79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79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0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0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0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0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0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0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" grpId="1" animBg="1" advAuto="0"/>
      <p:bldP spid="789" grpId="2" animBg="1" advAuto="0"/>
      <p:bldP spid="790" grpId="3" animBg="1" advAuto="0"/>
      <p:bldP spid="791" grpId="4" animBg="1" advAuto="0"/>
      <p:bldP spid="792" grpId="5" animBg="1" advAuto="0"/>
      <p:bldP spid="793" grpId="6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Using Association R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Using Association Rules</a:t>
            </a:r>
          </a:p>
        </p:txBody>
      </p:sp>
      <p:sp>
        <p:nvSpPr>
          <p:cNvPr id="8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41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809" name="Screen Shot 1394-11-25 at 12.23.21.png" descr="Screen Shot 1394-11-25 at 12.23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809750"/>
            <a:ext cx="8686800" cy="613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Screen Shot 1394-11-25 at 12.23.33.png" descr="Screen Shot 1394-11-25 at 12.2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" y="1841500"/>
            <a:ext cx="8902700" cy="622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Screen Shot 1394-11-25 at 12.23.41.png" descr="Screen Shot 1394-11-25 at 12.23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3400" y="1816100"/>
            <a:ext cx="9017000" cy="624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Screen Shot 1394-11-25 at 12.26.01.png" descr="Screen Shot 1394-11-25 at 12.26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10449" y="8129066"/>
            <a:ext cx="8941860" cy="1636083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Confidence:…"/>
          <p:cNvSpPr txBox="1"/>
          <p:nvPr/>
        </p:nvSpPr>
        <p:spPr>
          <a:xfrm>
            <a:off x="9351333" y="1952184"/>
            <a:ext cx="274434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Confidence</a:t>
            </a:r>
            <a:r>
              <a:rPr>
                <a:cs typeface="B Nazanin" panose="00000400000000000000" pitchFamily="2" charset="-78"/>
              </a:rPr>
              <a:t>:</a:t>
            </a:r>
          </a:p>
          <a:p>
            <a:r>
              <a:rPr>
                <a:cs typeface="B Nazanin" panose="00000400000000000000" pitchFamily="2" charset="-78"/>
              </a:rPr>
              <a:t>2/3 = </a:t>
            </a:r>
            <a:r>
              <a:rPr>
                <a:solidFill>
                  <a:srgbClr val="009051"/>
                </a:solidFill>
                <a:cs typeface="B Nazanin" panose="00000400000000000000" pitchFamily="2" charset="-78"/>
              </a:rPr>
              <a:t>66.7%</a:t>
            </a:r>
          </a:p>
        </p:txBody>
      </p:sp>
      <p:sp>
        <p:nvSpPr>
          <p:cNvPr id="8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3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0" grpId="1" animBg="1" advAuto="0"/>
      <p:bldP spid="811" grpId="2" animBg="1" advAuto="0"/>
      <p:bldP spid="812" grpId="3" animBg="1" advAuto="0"/>
      <p:bldP spid="813" grpId="4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قوانین انجمنی</a:t>
            </a: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8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pSp>
        <p:nvGrpSpPr>
          <p:cNvPr id="842" name="Group"/>
          <p:cNvGrpSpPr/>
          <p:nvPr/>
        </p:nvGrpSpPr>
        <p:grpSpPr>
          <a:xfrm>
            <a:off x="1830836" y="1885432"/>
            <a:ext cx="9343129" cy="4776282"/>
            <a:chOff x="0" y="-2356"/>
            <a:chExt cx="9343127" cy="4776280"/>
          </a:xfrm>
        </p:grpSpPr>
        <p:sp>
          <p:nvSpPr>
            <p:cNvPr id="825" name="A"/>
            <p:cNvSpPr/>
            <p:nvPr/>
          </p:nvSpPr>
          <p:spPr>
            <a:xfrm>
              <a:off x="1474238" y="98719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A</a:t>
              </a:r>
            </a:p>
          </p:txBody>
        </p:sp>
        <p:sp>
          <p:nvSpPr>
            <p:cNvPr id="826" name="B"/>
            <p:cNvSpPr/>
            <p:nvPr/>
          </p:nvSpPr>
          <p:spPr>
            <a:xfrm>
              <a:off x="4481364" y="98719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B</a:t>
              </a:r>
            </a:p>
          </p:txBody>
        </p:sp>
        <p:sp>
          <p:nvSpPr>
            <p:cNvPr id="827" name="C"/>
            <p:cNvSpPr/>
            <p:nvPr/>
          </p:nvSpPr>
          <p:spPr>
            <a:xfrm>
              <a:off x="0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C</a:t>
              </a:r>
            </a:p>
          </p:txBody>
        </p:sp>
        <p:sp>
          <p:nvSpPr>
            <p:cNvPr id="828" name="D"/>
            <p:cNvSpPr/>
            <p:nvPr/>
          </p:nvSpPr>
          <p:spPr>
            <a:xfrm>
              <a:off x="3594280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D</a:t>
              </a:r>
            </a:p>
          </p:txBody>
        </p:sp>
        <p:sp>
          <p:nvSpPr>
            <p:cNvPr id="829" name="E"/>
            <p:cNvSpPr/>
            <p:nvPr/>
          </p:nvSpPr>
          <p:spPr>
            <a:xfrm>
              <a:off x="5443544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E</a:t>
              </a:r>
            </a:p>
          </p:txBody>
        </p:sp>
        <p:sp>
          <p:nvSpPr>
            <p:cNvPr id="830" name="Line"/>
            <p:cNvSpPr/>
            <p:nvPr/>
          </p:nvSpPr>
          <p:spPr>
            <a:xfrm>
              <a:off x="2310354" y="504189"/>
              <a:ext cx="2215402" cy="1"/>
            </a:xfrm>
            <a:prstGeom prst="line">
              <a:avLst/>
            </a:prstGeom>
            <a:noFill/>
            <a:ln w="50800" cap="flat">
              <a:solidFill>
                <a:srgbClr val="9411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1" name="marriedTo"/>
            <p:cNvSpPr txBox="1"/>
            <p:nvPr/>
          </p:nvSpPr>
          <p:spPr>
            <a:xfrm>
              <a:off x="2636591" y="-2356"/>
              <a:ext cx="1562928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941100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marriedTo</a:t>
              </a:r>
            </a:p>
          </p:txBody>
        </p:sp>
        <p:sp>
          <p:nvSpPr>
            <p:cNvPr id="832" name="Line"/>
            <p:cNvSpPr/>
            <p:nvPr/>
          </p:nvSpPr>
          <p:spPr>
            <a:xfrm flipV="1">
              <a:off x="3880595" y="932274"/>
              <a:ext cx="1101022" cy="1101022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3" name="Line"/>
            <p:cNvSpPr/>
            <p:nvPr/>
          </p:nvSpPr>
          <p:spPr>
            <a:xfrm flipH="1" flipV="1">
              <a:off x="4950099" y="912411"/>
              <a:ext cx="844133" cy="1112527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4" name="Line"/>
            <p:cNvSpPr/>
            <p:nvPr/>
          </p:nvSpPr>
          <p:spPr>
            <a:xfrm flipV="1">
              <a:off x="459039" y="936310"/>
              <a:ext cx="1324847" cy="1094571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5" name="Line"/>
            <p:cNvSpPr/>
            <p:nvPr/>
          </p:nvSpPr>
          <p:spPr>
            <a:xfrm flipH="1" flipV="1">
              <a:off x="1941616" y="918285"/>
              <a:ext cx="3814731" cy="1120363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6" name="Line"/>
            <p:cNvSpPr/>
            <p:nvPr/>
          </p:nvSpPr>
          <p:spPr>
            <a:xfrm flipH="1" flipV="1">
              <a:off x="1879370" y="949898"/>
              <a:ext cx="2046233" cy="1097467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7" name="F"/>
            <p:cNvSpPr/>
            <p:nvPr/>
          </p:nvSpPr>
          <p:spPr>
            <a:xfrm>
              <a:off x="8484223" y="2056830"/>
              <a:ext cx="85890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F</a:t>
              </a:r>
            </a:p>
          </p:txBody>
        </p:sp>
        <p:sp>
          <p:nvSpPr>
            <p:cNvPr id="838" name="Line"/>
            <p:cNvSpPr/>
            <p:nvPr/>
          </p:nvSpPr>
          <p:spPr>
            <a:xfrm>
              <a:off x="6285634" y="2561020"/>
              <a:ext cx="2215402" cy="1"/>
            </a:xfrm>
            <a:prstGeom prst="line">
              <a:avLst/>
            </a:prstGeom>
            <a:noFill/>
            <a:ln w="50800" cap="flat">
              <a:solidFill>
                <a:srgbClr val="9411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9" name="marriedTo"/>
            <p:cNvSpPr txBox="1"/>
            <p:nvPr/>
          </p:nvSpPr>
          <p:spPr>
            <a:xfrm>
              <a:off x="6611872" y="2054474"/>
              <a:ext cx="1562928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941100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marriedTo</a:t>
              </a:r>
            </a:p>
          </p:txBody>
        </p:sp>
        <p:sp>
          <p:nvSpPr>
            <p:cNvPr id="840" name="G"/>
            <p:cNvSpPr/>
            <p:nvPr/>
          </p:nvSpPr>
          <p:spPr>
            <a:xfrm>
              <a:off x="7779163" y="3940402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G</a:t>
              </a:r>
            </a:p>
          </p:txBody>
        </p:sp>
        <p:sp>
          <p:nvSpPr>
            <p:cNvPr id="841" name="Line"/>
            <p:cNvSpPr/>
            <p:nvPr/>
          </p:nvSpPr>
          <p:spPr>
            <a:xfrm flipV="1">
              <a:off x="8244067" y="2861981"/>
              <a:ext cx="683030" cy="1104311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</p:grpSp>
      <p:grpSp>
        <p:nvGrpSpPr>
          <p:cNvPr id="847" name="Group"/>
          <p:cNvGrpSpPr/>
          <p:nvPr/>
        </p:nvGrpSpPr>
        <p:grpSpPr>
          <a:xfrm>
            <a:off x="2389193" y="2829933"/>
            <a:ext cx="7686442" cy="2999735"/>
            <a:chOff x="0" y="0"/>
            <a:chExt cx="7686441" cy="2999733"/>
          </a:xfrm>
        </p:grpSpPr>
        <p:sp>
          <p:nvSpPr>
            <p:cNvPr id="843" name="Line"/>
            <p:cNvSpPr/>
            <p:nvPr/>
          </p:nvSpPr>
          <p:spPr>
            <a:xfrm flipV="1">
              <a:off x="0" y="-1"/>
              <a:ext cx="4423260" cy="1066125"/>
            </a:xfrm>
            <a:prstGeom prst="line">
              <a:avLst/>
            </a:prstGeom>
            <a:noFill/>
            <a:ln w="38100" cap="flat">
              <a:solidFill>
                <a:srgbClr val="797979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pic>
          <p:nvPicPr>
            <p:cNvPr id="844" name="FALSE" descr="FALS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789792">
              <a:off x="862554" y="516541"/>
              <a:ext cx="965557" cy="55880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845" name="Line"/>
            <p:cNvSpPr/>
            <p:nvPr/>
          </p:nvSpPr>
          <p:spPr>
            <a:xfrm flipH="1" flipV="1">
              <a:off x="5316524" y="1941678"/>
              <a:ext cx="2369917" cy="1058056"/>
            </a:xfrm>
            <a:prstGeom prst="line">
              <a:avLst/>
            </a:prstGeom>
            <a:noFill/>
            <a:ln w="38100" cap="flat">
              <a:solidFill>
                <a:srgbClr val="797979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pic>
          <p:nvPicPr>
            <p:cNvPr id="846" name="FALSE" descr="FALS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106211">
              <a:off x="5889947" y="2086291"/>
              <a:ext cx="958318" cy="55880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848" name="UNKNOWN" descr="UNKNOWN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106211">
            <a:off x="7902078" y="4907766"/>
            <a:ext cx="1707638" cy="5715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854" name="Group"/>
          <p:cNvGrpSpPr/>
          <p:nvPr/>
        </p:nvGrpSpPr>
        <p:grpSpPr>
          <a:xfrm>
            <a:off x="283036" y="5467109"/>
            <a:ext cx="7027565" cy="2503517"/>
            <a:chOff x="43005" y="-1384"/>
            <a:chExt cx="7027564" cy="2503515"/>
          </a:xfrm>
        </p:grpSpPr>
        <p:sp>
          <p:nvSpPr>
            <p:cNvPr id="849" name="Standard Confidence = 2 / 4 = 0.5"/>
            <p:cNvSpPr txBox="1"/>
            <p:nvPr/>
          </p:nvSpPr>
          <p:spPr>
            <a:xfrm>
              <a:off x="43005" y="1845542"/>
              <a:ext cx="7027564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Standard Confidence = 2 / 4 = 0.5</a:t>
              </a:r>
            </a:p>
          </p:txBody>
        </p:sp>
        <p:sp>
          <p:nvSpPr>
            <p:cNvPr id="850" name="True"/>
            <p:cNvSpPr txBox="1"/>
            <p:nvPr/>
          </p:nvSpPr>
          <p:spPr>
            <a:xfrm>
              <a:off x="630871" y="-1384"/>
              <a:ext cx="908903" cy="548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True</a:t>
              </a:r>
            </a:p>
          </p:txBody>
        </p:sp>
        <p:sp>
          <p:nvSpPr>
            <p:cNvPr id="851" name="False"/>
            <p:cNvSpPr txBox="1"/>
            <p:nvPr/>
          </p:nvSpPr>
          <p:spPr>
            <a:xfrm>
              <a:off x="1897479" y="11556"/>
              <a:ext cx="105609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False</a:t>
              </a:r>
            </a:p>
          </p:txBody>
        </p:sp>
        <p:sp>
          <p:nvSpPr>
            <p:cNvPr id="852" name="2"/>
            <p:cNvSpPr txBox="1"/>
            <p:nvPr/>
          </p:nvSpPr>
          <p:spPr>
            <a:xfrm>
              <a:off x="927924" y="508360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2</a:t>
              </a:r>
            </a:p>
          </p:txBody>
        </p:sp>
        <p:sp>
          <p:nvSpPr>
            <p:cNvPr id="853" name="2"/>
            <p:cNvSpPr txBox="1"/>
            <p:nvPr/>
          </p:nvSpPr>
          <p:spPr>
            <a:xfrm>
              <a:off x="2268125" y="519917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2</a:t>
              </a:r>
            </a:p>
          </p:txBody>
        </p:sp>
      </p:grpSp>
      <p:grpSp>
        <p:nvGrpSpPr>
          <p:cNvPr id="859" name="Group"/>
          <p:cNvGrpSpPr/>
          <p:nvPr/>
        </p:nvGrpSpPr>
        <p:grpSpPr>
          <a:xfrm>
            <a:off x="264050" y="5480944"/>
            <a:ext cx="6360716" cy="3256823"/>
            <a:chOff x="24843" y="-1"/>
            <a:chExt cx="6360715" cy="3256821"/>
          </a:xfrm>
        </p:grpSpPr>
        <p:sp>
          <p:nvSpPr>
            <p:cNvPr id="855" name="PCA Confidence = 2 / 3 = 0.67"/>
            <p:cNvSpPr txBox="1"/>
            <p:nvPr/>
          </p:nvSpPr>
          <p:spPr>
            <a:xfrm>
              <a:off x="24843" y="2600230"/>
              <a:ext cx="636071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PCA Confidence = 2 / 3 = 0.67</a:t>
              </a:r>
            </a:p>
          </p:txBody>
        </p:sp>
        <p:sp>
          <p:nvSpPr>
            <p:cNvPr id="856" name="Unknown"/>
            <p:cNvSpPr txBox="1"/>
            <p:nvPr/>
          </p:nvSpPr>
          <p:spPr>
            <a:xfrm>
              <a:off x="3273952" y="-1"/>
              <a:ext cx="177147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FF93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Unknown</a:t>
              </a:r>
            </a:p>
          </p:txBody>
        </p:sp>
        <p:sp>
          <p:nvSpPr>
            <p:cNvPr id="857" name="1"/>
            <p:cNvSpPr txBox="1"/>
            <p:nvPr/>
          </p:nvSpPr>
          <p:spPr>
            <a:xfrm>
              <a:off x="4002288" y="508361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FF93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1</a:t>
              </a:r>
            </a:p>
          </p:txBody>
        </p:sp>
        <p:sp>
          <p:nvSpPr>
            <p:cNvPr id="858" name="1"/>
            <p:cNvSpPr txBox="1"/>
            <p:nvPr/>
          </p:nvSpPr>
          <p:spPr>
            <a:xfrm>
              <a:off x="2280385" y="508361"/>
              <a:ext cx="319131" cy="546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1</a:t>
              </a:r>
            </a:p>
          </p:txBody>
        </p:sp>
      </p:grpSp>
      <p:sp>
        <p:nvSpPr>
          <p:cNvPr id="8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8" name="B’"/>
          <p:cNvSpPr/>
          <p:nvPr/>
        </p:nvSpPr>
        <p:spPr>
          <a:xfrm>
            <a:off x="737633" y="2024159"/>
            <a:ext cx="858903" cy="83352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100">
                <a:solidFill>
                  <a:srgbClr val="FFFF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B’</a:t>
            </a:r>
          </a:p>
        </p:txBody>
      </p:sp>
      <p:sp>
        <p:nvSpPr>
          <p:cNvPr id="869" name="Line"/>
          <p:cNvSpPr/>
          <p:nvPr/>
        </p:nvSpPr>
        <p:spPr>
          <a:xfrm flipH="1" flipV="1">
            <a:off x="1175622" y="2836213"/>
            <a:ext cx="1100708" cy="1100707"/>
          </a:xfrm>
          <a:prstGeom prst="line">
            <a:avLst/>
          </a:prstGeom>
          <a:ln w="38100">
            <a:solidFill>
              <a:srgbClr val="00905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870" name="Line"/>
          <p:cNvSpPr/>
          <p:nvPr/>
        </p:nvSpPr>
        <p:spPr>
          <a:xfrm flipH="1" flipV="1">
            <a:off x="1554085" y="2385734"/>
            <a:ext cx="1751147" cy="1"/>
          </a:xfrm>
          <a:prstGeom prst="line">
            <a:avLst/>
          </a:prstGeom>
          <a:ln w="50800">
            <a:solidFill>
              <a:srgbClr val="9411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871" name="marriedTo"/>
          <p:cNvSpPr txBox="1"/>
          <p:nvPr/>
        </p:nvSpPr>
        <p:spPr>
          <a:xfrm>
            <a:off x="1768694" y="1885432"/>
            <a:ext cx="156292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941100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marriedTo</a:t>
            </a:r>
          </a:p>
        </p:txBody>
      </p:sp>
      <p:pic>
        <p:nvPicPr>
          <p:cNvPr id="872" name="Screen Shot 1396-03-15 at 14.43.14.png" descr="Screen Shot 1396-03-15 at 14.43.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45405" y="8728836"/>
            <a:ext cx="7797527" cy="1427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1" animBg="1" advAuto="0"/>
      <p:bldP spid="848" grpId="3" animBg="1" advAuto="0"/>
      <p:bldP spid="854" grpId="2" animBg="1" advAuto="0"/>
      <p:bldP spid="859" grpId="4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معیار اطمینان استاندارد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8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8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67294" y="1646424"/>
            <a:ext cx="6070211" cy="4547684"/>
            <a:chOff x="241587" y="1670499"/>
            <a:chExt cx="6070211" cy="4547684"/>
          </a:xfrm>
        </p:grpSpPr>
        <p:sp>
          <p:nvSpPr>
            <p:cNvPr id="56" name="G"/>
            <p:cNvSpPr/>
            <p:nvPr/>
          </p:nvSpPr>
          <p:spPr>
            <a:xfrm>
              <a:off x="241587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اشکان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7" name="G"/>
            <p:cNvSpPr/>
            <p:nvPr/>
          </p:nvSpPr>
          <p:spPr>
            <a:xfrm>
              <a:off x="241587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بابک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8" name="G"/>
            <p:cNvSpPr/>
            <p:nvPr/>
          </p:nvSpPr>
          <p:spPr>
            <a:xfrm>
              <a:off x="241587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کیوان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9" name="G"/>
            <p:cNvSpPr/>
            <p:nvPr/>
          </p:nvSpPr>
          <p:spPr>
            <a:xfrm>
              <a:off x="4617644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تهران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0" name="G"/>
            <p:cNvSpPr/>
            <p:nvPr/>
          </p:nvSpPr>
          <p:spPr>
            <a:xfrm>
              <a:off x="4617644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اصفهان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1" name="G"/>
            <p:cNvSpPr/>
            <p:nvPr/>
          </p:nvSpPr>
          <p:spPr>
            <a:xfrm>
              <a:off x="4617644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تبریز</a:t>
              </a:r>
              <a:endParaRPr lang="en-US" dirty="0" smtClean="0">
                <a:cs typeface="B Nazanin" panose="00000400000000000000" pitchFamily="2" charset="-78"/>
              </a:endParaRPr>
            </a:p>
          </p:txBody>
        </p:sp>
        <p:cxnSp>
          <p:nvCxnSpPr>
            <p:cNvPr id="3" name="Straight Arrow Connector 2"/>
            <p:cNvCxnSpPr>
              <a:stCxn id="56" idx="3"/>
              <a:endCxn id="59" idx="1"/>
            </p:cNvCxnSpPr>
            <p:nvPr/>
          </p:nvCxnSpPr>
          <p:spPr>
            <a:xfrm>
              <a:off x="1935741" y="3042262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7" idx="3"/>
              <a:endCxn id="61" idx="1"/>
            </p:cNvCxnSpPr>
            <p:nvPr/>
          </p:nvCxnSpPr>
          <p:spPr>
            <a:xfrm>
              <a:off x="1935741" y="4421842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935740" y="3050058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935739" y="5819746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6" idx="0"/>
              <a:endCxn id="59" idx="0"/>
            </p:cNvCxnSpPr>
            <p:nvPr/>
          </p:nvCxnSpPr>
          <p:spPr>
            <a:xfrm rot="5400000" flipH="1" flipV="1">
              <a:off x="3276692" y="437473"/>
              <a:ext cx="12700" cy="4376057"/>
            </a:xfrm>
            <a:prstGeom prst="curvedConnector3">
              <a:avLst>
                <a:gd name="adj1" fmla="val 2828567"/>
              </a:avLst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852635" y="1670499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558884" y="5226517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696948" y="2416855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551143">
              <a:off x="3084954" y="3221769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rot="1551143">
              <a:off x="2844163" y="4447508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02329" y="6825993"/>
            <a:ext cx="52001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fa-I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cs typeface="B Nazanin" panose="00000400000000000000" pitchFamily="2" charset="-78"/>
                <a:sym typeface="Helvetica Light"/>
              </a:rPr>
              <a:t>زندگی(الف</a:t>
            </a:r>
            <a:r>
              <a:rPr lang="fa-IR" dirty="0" smtClean="0">
                <a:cs typeface="B Nazanin" panose="00000400000000000000" pitchFamily="2" charset="-78"/>
              </a:rPr>
              <a:t>، ب) </a:t>
            </a:r>
            <a:r>
              <a:rPr lang="fa-IR" dirty="0">
                <a:cs typeface="B Nazanin" panose="00000400000000000000" pitchFamily="2" charset="-78"/>
              </a:rPr>
              <a:t>← </a:t>
            </a:r>
            <a:r>
              <a:rPr lang="fa-IR" dirty="0" smtClean="0">
                <a:cs typeface="B Nazanin" panose="00000400000000000000" pitchFamily="2" charset="-78"/>
              </a:rPr>
              <a:t>  متولد(الف، ب)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cs typeface="B Nazanin" panose="00000400000000000000" pitchFamily="2" charset="-78"/>
              <a:sym typeface="Helvetica Ligh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54" y="7593670"/>
            <a:ext cx="7230484" cy="1657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842305" y="7789272"/>
                <a:ext cx="1198131" cy="1062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+mj-lt"/>
                  <a:sym typeface="Helvetica Ligh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305" y="7789272"/>
                <a:ext cx="1198131" cy="106208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معیار اطمینان با فرض نیمه‌کامل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8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8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67294" y="1646424"/>
            <a:ext cx="6070211" cy="4547684"/>
            <a:chOff x="241587" y="1670499"/>
            <a:chExt cx="6070211" cy="4547684"/>
          </a:xfrm>
        </p:grpSpPr>
        <p:sp>
          <p:nvSpPr>
            <p:cNvPr id="56" name="G"/>
            <p:cNvSpPr/>
            <p:nvPr/>
          </p:nvSpPr>
          <p:spPr>
            <a:xfrm>
              <a:off x="241587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اشکان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7" name="G"/>
            <p:cNvSpPr/>
            <p:nvPr/>
          </p:nvSpPr>
          <p:spPr>
            <a:xfrm>
              <a:off x="241587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بابک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8" name="G"/>
            <p:cNvSpPr/>
            <p:nvPr/>
          </p:nvSpPr>
          <p:spPr>
            <a:xfrm>
              <a:off x="241587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کیوان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9" name="G"/>
            <p:cNvSpPr/>
            <p:nvPr/>
          </p:nvSpPr>
          <p:spPr>
            <a:xfrm>
              <a:off x="4617644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تهران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0" name="G"/>
            <p:cNvSpPr/>
            <p:nvPr/>
          </p:nvSpPr>
          <p:spPr>
            <a:xfrm>
              <a:off x="4617644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اصفهان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1" name="G"/>
            <p:cNvSpPr/>
            <p:nvPr/>
          </p:nvSpPr>
          <p:spPr>
            <a:xfrm>
              <a:off x="4617644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تبریز</a:t>
              </a:r>
              <a:endParaRPr lang="en-US" dirty="0" smtClean="0">
                <a:cs typeface="B Nazanin" panose="00000400000000000000" pitchFamily="2" charset="-78"/>
              </a:endParaRPr>
            </a:p>
          </p:txBody>
        </p:sp>
        <p:cxnSp>
          <p:nvCxnSpPr>
            <p:cNvPr id="3" name="Straight Arrow Connector 2"/>
            <p:cNvCxnSpPr>
              <a:stCxn id="56" idx="3"/>
              <a:endCxn id="59" idx="1"/>
            </p:cNvCxnSpPr>
            <p:nvPr/>
          </p:nvCxnSpPr>
          <p:spPr>
            <a:xfrm>
              <a:off x="1935741" y="3042262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7" idx="3"/>
              <a:endCxn id="61" idx="1"/>
            </p:cNvCxnSpPr>
            <p:nvPr/>
          </p:nvCxnSpPr>
          <p:spPr>
            <a:xfrm>
              <a:off x="1935741" y="4421842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935740" y="3050058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935739" y="5819746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6" idx="0"/>
              <a:endCxn id="59" idx="0"/>
            </p:cNvCxnSpPr>
            <p:nvPr/>
          </p:nvCxnSpPr>
          <p:spPr>
            <a:xfrm rot="5400000" flipH="1" flipV="1">
              <a:off x="3276692" y="437473"/>
              <a:ext cx="12700" cy="4376057"/>
            </a:xfrm>
            <a:prstGeom prst="curvedConnector3">
              <a:avLst>
                <a:gd name="adj1" fmla="val 2828567"/>
              </a:avLst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852635" y="1670499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558884" y="5226517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696948" y="2416855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551143">
              <a:off x="3084954" y="3221769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rot="1551143">
              <a:off x="2844163" y="4447508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02329" y="6825993"/>
            <a:ext cx="52001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fa-I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cs typeface="B Nazanin" panose="00000400000000000000" pitchFamily="2" charset="-78"/>
                <a:sym typeface="Helvetica Light"/>
              </a:rPr>
              <a:t>زندگی(الف</a:t>
            </a:r>
            <a:r>
              <a:rPr lang="fa-IR" dirty="0" smtClean="0">
                <a:cs typeface="B Nazanin" panose="00000400000000000000" pitchFamily="2" charset="-78"/>
              </a:rPr>
              <a:t>، ب) </a:t>
            </a:r>
            <a:r>
              <a:rPr lang="fa-IR" dirty="0">
                <a:cs typeface="B Nazanin" panose="00000400000000000000" pitchFamily="2" charset="-78"/>
              </a:rPr>
              <a:t>← </a:t>
            </a:r>
            <a:r>
              <a:rPr lang="fa-IR" dirty="0" smtClean="0">
                <a:cs typeface="B Nazanin" panose="00000400000000000000" pitchFamily="2" charset="-78"/>
              </a:rPr>
              <a:t>  متولد(الف، ب)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cs typeface="B Nazanin" panose="00000400000000000000" pitchFamily="2" charset="-78"/>
              <a:sym typeface="Helvetica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48" y="7735668"/>
            <a:ext cx="8573696" cy="1076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626078" y="7702188"/>
                <a:ext cx="1198131" cy="1062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+mj-lt"/>
                  <a:sym typeface="Helvetica Light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078" y="7702188"/>
                <a:ext cx="1198131" cy="1062086"/>
              </a:xfrm>
              <a:prstGeom prst="rect">
                <a:avLst/>
              </a:prstGeom>
              <a:blipFill>
                <a:blip r:embed="rId4"/>
                <a:stretch>
                  <a:fillRect b="-3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استخراج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استخراج قوانین انجمنی</a:t>
            </a:r>
          </a:p>
        </p:txBody>
      </p:sp>
      <p:sp>
        <p:nvSpPr>
          <p:cNvPr id="8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87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7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7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7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pSp>
        <p:nvGrpSpPr>
          <p:cNvPr id="884" name="Group"/>
          <p:cNvGrpSpPr/>
          <p:nvPr/>
        </p:nvGrpSpPr>
        <p:grpSpPr>
          <a:xfrm>
            <a:off x="7967643" y="2039956"/>
            <a:ext cx="3837922" cy="930307"/>
            <a:chOff x="0" y="0"/>
            <a:chExt cx="3837920" cy="930306"/>
          </a:xfrm>
        </p:grpSpPr>
        <p:sp>
          <p:nvSpPr>
            <p:cNvPr id="880" name="X"/>
            <p:cNvSpPr/>
            <p:nvPr/>
          </p:nvSpPr>
          <p:spPr>
            <a:xfrm>
              <a:off x="2979018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X</a:t>
              </a:r>
            </a:p>
          </p:txBody>
        </p:sp>
        <p:sp>
          <p:nvSpPr>
            <p:cNvPr id="881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82" name="Y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Y</a:t>
              </a:r>
            </a:p>
          </p:txBody>
        </p:sp>
        <p:sp>
          <p:nvSpPr>
            <p:cNvPr id="883" name="hasChild"/>
            <p:cNvSpPr txBox="1"/>
            <p:nvPr/>
          </p:nvSpPr>
          <p:spPr>
            <a:xfrm>
              <a:off x="993750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</p:grpSp>
      <p:grpSp>
        <p:nvGrpSpPr>
          <p:cNvPr id="892" name="Group"/>
          <p:cNvGrpSpPr/>
          <p:nvPr/>
        </p:nvGrpSpPr>
        <p:grpSpPr>
          <a:xfrm>
            <a:off x="5029967" y="3188847"/>
            <a:ext cx="6775598" cy="936657"/>
            <a:chOff x="0" y="0"/>
            <a:chExt cx="6775596" cy="936656"/>
          </a:xfrm>
        </p:grpSpPr>
        <p:sp>
          <p:nvSpPr>
            <p:cNvPr id="885" name="X"/>
            <p:cNvSpPr/>
            <p:nvPr/>
          </p:nvSpPr>
          <p:spPr>
            <a:xfrm>
              <a:off x="5916694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X</a:t>
              </a:r>
            </a:p>
          </p:txBody>
        </p:sp>
        <p:sp>
          <p:nvSpPr>
            <p:cNvPr id="886" name="Line"/>
            <p:cNvSpPr/>
            <p:nvPr/>
          </p:nvSpPr>
          <p:spPr>
            <a:xfrm>
              <a:off x="3818031" y="55230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87" name="Y"/>
            <p:cNvSpPr/>
            <p:nvPr/>
          </p:nvSpPr>
          <p:spPr>
            <a:xfrm>
              <a:off x="2937676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Y</a:t>
              </a:r>
            </a:p>
          </p:txBody>
        </p:sp>
        <p:sp>
          <p:nvSpPr>
            <p:cNvPr id="888" name="hasChild"/>
            <p:cNvSpPr txBox="1"/>
            <p:nvPr/>
          </p:nvSpPr>
          <p:spPr>
            <a:xfrm>
              <a:off x="3931427" y="6350"/>
              <a:ext cx="1703590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  <p:sp>
          <p:nvSpPr>
            <p:cNvPr id="889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90" name="Z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Z</a:t>
              </a:r>
            </a:p>
          </p:txBody>
        </p:sp>
        <p:sp>
          <p:nvSpPr>
            <p:cNvPr id="891" name="?r"/>
            <p:cNvSpPr txBox="1"/>
            <p:nvPr/>
          </p:nvSpPr>
          <p:spPr>
            <a:xfrm>
              <a:off x="993751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?r</a:t>
              </a:r>
            </a:p>
          </p:txBody>
        </p:sp>
      </p:grpSp>
      <p:sp>
        <p:nvSpPr>
          <p:cNvPr id="893" name="marriedTo…"/>
          <p:cNvSpPr/>
          <p:nvPr/>
        </p:nvSpPr>
        <p:spPr>
          <a:xfrm>
            <a:off x="2165680" y="1714664"/>
            <a:ext cx="4466036" cy="1525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" y="0"/>
                </a:moveTo>
                <a:cubicBezTo>
                  <a:pt x="138" y="0"/>
                  <a:pt x="0" y="403"/>
                  <a:pt x="0" y="899"/>
                </a:cubicBezTo>
                <a:lnTo>
                  <a:pt x="0" y="17278"/>
                </a:lnTo>
                <a:cubicBezTo>
                  <a:pt x="0" y="17774"/>
                  <a:pt x="138" y="18177"/>
                  <a:pt x="307" y="18177"/>
                </a:cubicBezTo>
                <a:lnTo>
                  <a:pt x="13592" y="18177"/>
                </a:lnTo>
                <a:lnTo>
                  <a:pt x="21600" y="21600"/>
                </a:lnTo>
                <a:lnTo>
                  <a:pt x="16264" y="15603"/>
                </a:lnTo>
                <a:lnTo>
                  <a:pt x="16264" y="899"/>
                </a:lnTo>
                <a:cubicBezTo>
                  <a:pt x="16264" y="403"/>
                  <a:pt x="16126" y="0"/>
                  <a:pt x="15957" y="0"/>
                </a:cubicBezTo>
                <a:lnTo>
                  <a:pt x="307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/>
            </a:pPr>
            <a:r>
              <a:rPr dirty="0" err="1">
                <a:cs typeface="B Nazanin" panose="00000400000000000000" pitchFamily="2" charset="-78"/>
              </a:rPr>
              <a:t>marriedTo</a:t>
            </a:r>
            <a:endParaRPr dirty="0">
              <a:cs typeface="B Nazanin" panose="00000400000000000000" pitchFamily="2" charset="-78"/>
            </a:endParaRPr>
          </a:p>
          <a:p>
            <a:pPr lvl="1" algn="l">
              <a:defRPr sz="2400"/>
            </a:pPr>
            <a:r>
              <a:rPr dirty="0" err="1">
                <a:cs typeface="B Nazanin" panose="00000400000000000000" pitchFamily="2" charset="-78"/>
              </a:rPr>
              <a:t>parentOf</a:t>
            </a:r>
            <a:endParaRPr dirty="0">
              <a:cs typeface="B Nazanin" panose="00000400000000000000" pitchFamily="2" charset="-78"/>
            </a:endParaRPr>
          </a:p>
          <a:p>
            <a:pPr lvl="1" algn="l">
              <a:defRPr sz="2400"/>
            </a:pPr>
            <a:r>
              <a:rPr dirty="0">
                <a:cs typeface="B Nazanin" panose="00000400000000000000" pitchFamily="2" charset="-78"/>
              </a:rPr>
              <a:t>…</a:t>
            </a:r>
          </a:p>
        </p:txBody>
      </p:sp>
      <p:grpSp>
        <p:nvGrpSpPr>
          <p:cNvPr id="901" name="Group"/>
          <p:cNvGrpSpPr/>
          <p:nvPr/>
        </p:nvGrpSpPr>
        <p:grpSpPr>
          <a:xfrm>
            <a:off x="5029967" y="4344088"/>
            <a:ext cx="6775598" cy="936657"/>
            <a:chOff x="0" y="0"/>
            <a:chExt cx="6775596" cy="936656"/>
          </a:xfrm>
        </p:grpSpPr>
        <p:sp>
          <p:nvSpPr>
            <p:cNvPr id="894" name="X"/>
            <p:cNvSpPr/>
            <p:nvPr/>
          </p:nvSpPr>
          <p:spPr>
            <a:xfrm>
              <a:off x="5916694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X</a:t>
              </a:r>
            </a:p>
          </p:txBody>
        </p:sp>
        <p:sp>
          <p:nvSpPr>
            <p:cNvPr id="895" name="Line"/>
            <p:cNvSpPr/>
            <p:nvPr/>
          </p:nvSpPr>
          <p:spPr>
            <a:xfrm>
              <a:off x="3818031" y="55230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96" name="Y"/>
            <p:cNvSpPr/>
            <p:nvPr/>
          </p:nvSpPr>
          <p:spPr>
            <a:xfrm>
              <a:off x="2937676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Y</a:t>
              </a:r>
            </a:p>
          </p:txBody>
        </p:sp>
        <p:sp>
          <p:nvSpPr>
            <p:cNvPr id="897" name="hasChild"/>
            <p:cNvSpPr txBox="1"/>
            <p:nvPr/>
          </p:nvSpPr>
          <p:spPr>
            <a:xfrm>
              <a:off x="3931427" y="6350"/>
              <a:ext cx="1703590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  <p:sp>
          <p:nvSpPr>
            <p:cNvPr id="898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99" name="Z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Z</a:t>
              </a:r>
            </a:p>
          </p:txBody>
        </p:sp>
        <p:sp>
          <p:nvSpPr>
            <p:cNvPr id="900" name="marriedTo"/>
            <p:cNvSpPr txBox="1"/>
            <p:nvPr/>
          </p:nvSpPr>
          <p:spPr>
            <a:xfrm>
              <a:off x="993751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/>
              </a:lvl1pPr>
            </a:lstStyle>
            <a:p>
              <a:r>
                <a:rPr sz="2400" dirty="0" err="1">
                  <a:cs typeface="B Nazanin" panose="00000400000000000000" pitchFamily="2" charset="-78"/>
                </a:rPr>
                <a:t>marriedTo</a:t>
              </a:r>
              <a:endParaRPr dirty="0">
                <a:cs typeface="B Nazanin" panose="00000400000000000000" pitchFamily="2" charset="-78"/>
              </a:endParaRPr>
            </a:p>
          </p:txBody>
        </p:sp>
      </p:grpSp>
      <p:grpSp>
        <p:nvGrpSpPr>
          <p:cNvPr id="912" name="Group"/>
          <p:cNvGrpSpPr/>
          <p:nvPr/>
        </p:nvGrpSpPr>
        <p:grpSpPr>
          <a:xfrm>
            <a:off x="5029967" y="5499329"/>
            <a:ext cx="6775599" cy="1744860"/>
            <a:chOff x="0" y="0"/>
            <a:chExt cx="6775597" cy="1744858"/>
          </a:xfrm>
        </p:grpSpPr>
        <p:grpSp>
          <p:nvGrpSpPr>
            <p:cNvPr id="909" name="Group"/>
            <p:cNvGrpSpPr/>
            <p:nvPr/>
          </p:nvGrpSpPr>
          <p:grpSpPr>
            <a:xfrm>
              <a:off x="0" y="0"/>
              <a:ext cx="6775597" cy="936657"/>
              <a:chOff x="0" y="0"/>
              <a:chExt cx="6775596" cy="936656"/>
            </a:xfrm>
          </p:grpSpPr>
          <p:sp>
            <p:nvSpPr>
              <p:cNvPr id="902" name="X"/>
              <p:cNvSpPr/>
              <p:nvPr/>
            </p:nvSpPr>
            <p:spPr>
              <a:xfrm>
                <a:off x="5916694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X</a:t>
                </a:r>
              </a:p>
            </p:txBody>
          </p:sp>
          <p:sp>
            <p:nvSpPr>
              <p:cNvPr id="903" name="Line"/>
              <p:cNvSpPr/>
              <p:nvPr/>
            </p:nvSpPr>
            <p:spPr>
              <a:xfrm>
                <a:off x="3818031" y="55230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04" name="Y"/>
              <p:cNvSpPr/>
              <p:nvPr/>
            </p:nvSpPr>
            <p:spPr>
              <a:xfrm>
                <a:off x="2937676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Y</a:t>
                </a:r>
              </a:p>
            </p:txBody>
          </p:sp>
          <p:sp>
            <p:nvSpPr>
              <p:cNvPr id="905" name="hasChild"/>
              <p:cNvSpPr txBox="1"/>
              <p:nvPr/>
            </p:nvSpPr>
            <p:spPr>
              <a:xfrm>
                <a:off x="3931427" y="6350"/>
                <a:ext cx="1703590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hasChild</a:t>
                </a:r>
              </a:p>
            </p:txBody>
          </p:sp>
          <p:sp>
            <p:nvSpPr>
              <p:cNvPr id="906" name="Line"/>
              <p:cNvSpPr/>
              <p:nvPr/>
            </p:nvSpPr>
            <p:spPr>
              <a:xfrm>
                <a:off x="880355" y="54595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07" name="Z"/>
              <p:cNvSpPr/>
              <p:nvPr/>
            </p:nvSpPr>
            <p:spPr>
              <a:xfrm>
                <a:off x="0" y="9678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Z</a:t>
                </a:r>
              </a:p>
            </p:txBody>
          </p:sp>
          <p:sp>
            <p:nvSpPr>
              <p:cNvPr id="908" name="marriedTo"/>
              <p:cNvSpPr txBox="1"/>
              <p:nvPr/>
            </p:nvSpPr>
            <p:spPr>
              <a:xfrm>
                <a:off x="993751" y="0"/>
                <a:ext cx="1703591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2400" dirty="0" err="1">
                    <a:cs typeface="B Nazanin" panose="00000400000000000000" pitchFamily="2" charset="-78"/>
                  </a:rPr>
                  <a:t>marriedTo</a:t>
                </a:r>
                <a:endParaRPr dirty="0"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939" name="Connection Line"/>
            <p:cNvSpPr/>
            <p:nvPr/>
          </p:nvSpPr>
          <p:spPr>
            <a:xfrm>
              <a:off x="419263" y="970444"/>
              <a:ext cx="5937882" cy="68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377"/>
                  </a:moveTo>
                  <a:cubicBezTo>
                    <a:pt x="7729" y="21600"/>
                    <a:pt x="14929" y="21474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911" name="?r"/>
            <p:cNvSpPr txBox="1"/>
            <p:nvPr/>
          </p:nvSpPr>
          <p:spPr>
            <a:xfrm>
              <a:off x="3266272" y="1149824"/>
              <a:ext cx="466474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cs typeface="B Nazanin" panose="00000400000000000000" pitchFamily="2" charset="-78"/>
                </a:rPr>
                <a:t>?r</a:t>
              </a:r>
            </a:p>
          </p:txBody>
        </p:sp>
      </p:grpSp>
      <p:sp>
        <p:nvSpPr>
          <p:cNvPr id="913" name="hasChild…"/>
          <p:cNvSpPr/>
          <p:nvPr/>
        </p:nvSpPr>
        <p:spPr>
          <a:xfrm>
            <a:off x="1235061" y="6046980"/>
            <a:ext cx="6765939" cy="1283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" y="0"/>
                </a:moveTo>
                <a:cubicBezTo>
                  <a:pt x="91" y="0"/>
                  <a:pt x="0" y="478"/>
                  <a:pt x="0" y="1069"/>
                </a:cubicBezTo>
                <a:lnTo>
                  <a:pt x="0" y="20531"/>
                </a:lnTo>
                <a:cubicBezTo>
                  <a:pt x="0" y="21122"/>
                  <a:pt x="91" y="21600"/>
                  <a:pt x="203" y="21600"/>
                </a:cubicBezTo>
                <a:lnTo>
                  <a:pt x="10526" y="21600"/>
                </a:lnTo>
                <a:cubicBezTo>
                  <a:pt x="10638" y="21600"/>
                  <a:pt x="10729" y="21122"/>
                  <a:pt x="10729" y="20531"/>
                </a:cubicBezTo>
                <a:lnTo>
                  <a:pt x="10729" y="16277"/>
                </a:lnTo>
                <a:lnTo>
                  <a:pt x="21600" y="14140"/>
                </a:lnTo>
                <a:lnTo>
                  <a:pt x="10729" y="12002"/>
                </a:lnTo>
                <a:lnTo>
                  <a:pt x="10729" y="1069"/>
                </a:lnTo>
                <a:cubicBezTo>
                  <a:pt x="10729" y="478"/>
                  <a:pt x="10638" y="0"/>
                  <a:pt x="10526" y="0"/>
                </a:cubicBezTo>
                <a:lnTo>
                  <a:pt x="203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/>
            </a:pPr>
            <a:r>
              <a:rPr dirty="0" err="1">
                <a:cs typeface="B Nazanin" panose="00000400000000000000" pitchFamily="2" charset="-78"/>
              </a:rPr>
              <a:t>hasChild</a:t>
            </a:r>
            <a:endParaRPr dirty="0">
              <a:cs typeface="B Nazanin" panose="00000400000000000000" pitchFamily="2" charset="-78"/>
            </a:endParaRPr>
          </a:p>
          <a:p>
            <a:pPr lvl="1" algn="l">
              <a:defRPr sz="2400"/>
            </a:pPr>
            <a:r>
              <a:rPr dirty="0">
                <a:cs typeface="B Nazanin" panose="00000400000000000000" pitchFamily="2" charset="-78"/>
              </a:rPr>
              <a:t>supervises</a:t>
            </a:r>
          </a:p>
          <a:p>
            <a:pPr lvl="1" algn="l">
              <a:defRPr sz="2400"/>
            </a:pPr>
            <a:r>
              <a:rPr dirty="0">
                <a:cs typeface="B Nazanin" panose="00000400000000000000" pitchFamily="2" charset="-78"/>
              </a:rPr>
              <a:t>…</a:t>
            </a:r>
          </a:p>
        </p:txBody>
      </p:sp>
      <p:grpSp>
        <p:nvGrpSpPr>
          <p:cNvPr id="924" name="Group"/>
          <p:cNvGrpSpPr/>
          <p:nvPr/>
        </p:nvGrpSpPr>
        <p:grpSpPr>
          <a:xfrm>
            <a:off x="5230413" y="7457355"/>
            <a:ext cx="6775599" cy="1694059"/>
            <a:chOff x="0" y="0"/>
            <a:chExt cx="6775597" cy="1694058"/>
          </a:xfrm>
        </p:grpSpPr>
        <p:grpSp>
          <p:nvGrpSpPr>
            <p:cNvPr id="921" name="Group"/>
            <p:cNvGrpSpPr/>
            <p:nvPr/>
          </p:nvGrpSpPr>
          <p:grpSpPr>
            <a:xfrm>
              <a:off x="0" y="0"/>
              <a:ext cx="6775597" cy="936657"/>
              <a:chOff x="0" y="0"/>
              <a:chExt cx="6775596" cy="936656"/>
            </a:xfrm>
          </p:grpSpPr>
          <p:sp>
            <p:nvSpPr>
              <p:cNvPr id="914" name="X"/>
              <p:cNvSpPr/>
              <p:nvPr/>
            </p:nvSpPr>
            <p:spPr>
              <a:xfrm>
                <a:off x="5916694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X</a:t>
                </a:r>
              </a:p>
            </p:txBody>
          </p:sp>
          <p:sp>
            <p:nvSpPr>
              <p:cNvPr id="915" name="Line"/>
              <p:cNvSpPr/>
              <p:nvPr/>
            </p:nvSpPr>
            <p:spPr>
              <a:xfrm>
                <a:off x="3818031" y="55230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16" name="Y"/>
              <p:cNvSpPr/>
              <p:nvPr/>
            </p:nvSpPr>
            <p:spPr>
              <a:xfrm>
                <a:off x="2937676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Y</a:t>
                </a:r>
              </a:p>
            </p:txBody>
          </p:sp>
          <p:sp>
            <p:nvSpPr>
              <p:cNvPr id="917" name="hasChild"/>
              <p:cNvSpPr txBox="1"/>
              <p:nvPr/>
            </p:nvSpPr>
            <p:spPr>
              <a:xfrm>
                <a:off x="3931427" y="6350"/>
                <a:ext cx="1703590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hasChild</a:t>
                </a:r>
              </a:p>
            </p:txBody>
          </p:sp>
          <p:sp>
            <p:nvSpPr>
              <p:cNvPr id="918" name="Line"/>
              <p:cNvSpPr/>
              <p:nvPr/>
            </p:nvSpPr>
            <p:spPr>
              <a:xfrm>
                <a:off x="880355" y="54595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19" name="Z"/>
              <p:cNvSpPr/>
              <p:nvPr/>
            </p:nvSpPr>
            <p:spPr>
              <a:xfrm>
                <a:off x="0" y="9678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Z</a:t>
                </a:r>
              </a:p>
            </p:txBody>
          </p:sp>
          <p:sp>
            <p:nvSpPr>
              <p:cNvPr id="920" name="marriedTo"/>
              <p:cNvSpPr txBox="1"/>
              <p:nvPr/>
            </p:nvSpPr>
            <p:spPr>
              <a:xfrm>
                <a:off x="993751" y="0"/>
                <a:ext cx="1703591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2400" dirty="0" err="1">
                    <a:cs typeface="B Nazanin" panose="00000400000000000000" pitchFamily="2" charset="-78"/>
                  </a:rPr>
                  <a:t>marriedTo</a:t>
                </a:r>
                <a:endParaRPr dirty="0"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940" name="Connection Line"/>
            <p:cNvSpPr/>
            <p:nvPr/>
          </p:nvSpPr>
          <p:spPr>
            <a:xfrm>
              <a:off x="419263" y="970444"/>
              <a:ext cx="5937882" cy="68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377"/>
                  </a:moveTo>
                  <a:cubicBezTo>
                    <a:pt x="7729" y="21600"/>
                    <a:pt x="14929" y="21474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923" name="hasChild"/>
            <p:cNvSpPr txBox="1"/>
            <p:nvPr/>
          </p:nvSpPr>
          <p:spPr>
            <a:xfrm>
              <a:off x="2625320" y="1099023"/>
              <a:ext cx="1697579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</p:grpSp>
      <p:pic>
        <p:nvPicPr>
          <p:cNvPr id="925" name="Screen Shot 1394-11-25 at 12.20.29.png" descr="Screen Shot 1394-11-25 at 12.20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650" y="8801303"/>
            <a:ext cx="5857560" cy="517044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2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2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3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3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3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34" name="۱-"/>
          <p:cNvSpPr txBox="1"/>
          <p:nvPr/>
        </p:nvSpPr>
        <p:spPr>
          <a:xfrm>
            <a:off x="12013757" y="2176815"/>
            <a:ext cx="4728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۱-</a:t>
            </a:r>
          </a:p>
        </p:txBody>
      </p:sp>
      <p:sp>
        <p:nvSpPr>
          <p:cNvPr id="935" name="۲-"/>
          <p:cNvSpPr txBox="1"/>
          <p:nvPr/>
        </p:nvSpPr>
        <p:spPr>
          <a:xfrm>
            <a:off x="12013757" y="3328880"/>
            <a:ext cx="47288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۲-</a:t>
            </a:r>
          </a:p>
        </p:txBody>
      </p:sp>
      <p:sp>
        <p:nvSpPr>
          <p:cNvPr id="936" name="۳-"/>
          <p:cNvSpPr txBox="1"/>
          <p:nvPr/>
        </p:nvSpPr>
        <p:spPr>
          <a:xfrm>
            <a:off x="12013757" y="4480947"/>
            <a:ext cx="47288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۳-</a:t>
            </a:r>
          </a:p>
        </p:txBody>
      </p:sp>
      <p:sp>
        <p:nvSpPr>
          <p:cNvPr id="937" name="۴-"/>
          <p:cNvSpPr txBox="1"/>
          <p:nvPr/>
        </p:nvSpPr>
        <p:spPr>
          <a:xfrm>
            <a:off x="12013758" y="5633012"/>
            <a:ext cx="4728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۴-</a:t>
            </a:r>
          </a:p>
        </p:txBody>
      </p:sp>
      <p:sp>
        <p:nvSpPr>
          <p:cNvPr id="938" name="۵-"/>
          <p:cNvSpPr txBox="1"/>
          <p:nvPr/>
        </p:nvSpPr>
        <p:spPr>
          <a:xfrm>
            <a:off x="12140758" y="7606372"/>
            <a:ext cx="4728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۵-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" grpId="1" animBg="1" advAuto="0"/>
      <p:bldP spid="893" grpId="2" animBg="1" advAuto="0"/>
      <p:bldP spid="901" grpId="3" animBg="1" advAuto="0"/>
      <p:bldP spid="912" grpId="4" animBg="1" advAuto="0"/>
      <p:bldP spid="913" grpId="5" animBg="1" advAuto="0"/>
      <p:bldP spid="924" grpId="6" animBg="1" advAuto="0"/>
      <p:bldP spid="925" grpId="7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استخراج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استخراج قوانین انجمنی</a:t>
            </a:r>
          </a:p>
        </p:txBody>
      </p:sp>
      <p:sp>
        <p:nvSpPr>
          <p:cNvPr id="9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946" name="استخراج قوانین روی پایگاهدانش FB15K…"/>
          <p:cNvSpPr txBox="1"/>
          <p:nvPr/>
        </p:nvSpPr>
        <p:spPr>
          <a:xfrm>
            <a:off x="1895166" y="2339796"/>
            <a:ext cx="10496371" cy="2201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299" indent="-495299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استخراج قوانین روی پایگاه‌دانش FB15K</a:t>
            </a:r>
          </a:p>
          <a:p>
            <a:pPr marL="914400" lvl="4" indent="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تعداد حقیقت‌های ورودی: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۴۸۳,۱۴۲</a:t>
            </a:r>
          </a:p>
          <a:p>
            <a:pPr marL="914400" lvl="4" indent="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تعداد قوانین استخراج شده: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۴۱,۱۹۶</a:t>
            </a:r>
          </a:p>
        </p:txBody>
      </p:sp>
      <p:sp>
        <p:nvSpPr>
          <p:cNvPr id="94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94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94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95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95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5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5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5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5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5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5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5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نمونه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نمونه قوانین انجمنی</a:t>
            </a:r>
          </a:p>
        </p:txBody>
      </p:sp>
      <p:sp>
        <p:nvSpPr>
          <p:cNvPr id="9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47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962" name="?b  /sports/soccer/team/player  ?a"/>
          <p:cNvSpPr txBox="1"/>
          <p:nvPr/>
        </p:nvSpPr>
        <p:spPr>
          <a:xfrm>
            <a:off x="1761045" y="3741824"/>
            <a:ext cx="881010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>
                <a:cs typeface="B Nazanin" panose="00000400000000000000" pitchFamily="2" charset="-78"/>
              </a:rPr>
              <a:t> ?b  /sports/soccer/team/player  ?a   </a:t>
            </a:r>
          </a:p>
        </p:txBody>
      </p:sp>
      <p:sp>
        <p:nvSpPr>
          <p:cNvPr id="963" name="?a  /soccer/current_team/team  ?b"/>
          <p:cNvSpPr txBox="1"/>
          <p:nvPr/>
        </p:nvSpPr>
        <p:spPr>
          <a:xfrm>
            <a:off x="2052015" y="5919632"/>
            <a:ext cx="845263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>
                <a:cs typeface="B Nazanin" panose="00000400000000000000" pitchFamily="2" charset="-78"/>
              </a:rPr>
              <a:t> ?a  /soccer/current_team/team  ?b</a:t>
            </a:r>
          </a:p>
        </p:txBody>
      </p:sp>
      <p:sp>
        <p:nvSpPr>
          <p:cNvPr id="964" name="Arrow"/>
          <p:cNvSpPr/>
          <p:nvPr/>
        </p:nvSpPr>
        <p:spPr>
          <a:xfrm rot="5400000">
            <a:off x="5867400" y="4427248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96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96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96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96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969" name="PCA Confidence = 0.89"/>
          <p:cNvSpPr txBox="1"/>
          <p:nvPr/>
        </p:nvSpPr>
        <p:spPr>
          <a:xfrm>
            <a:off x="4033775" y="8002906"/>
            <a:ext cx="49372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PCA Confidence = 0.89</a:t>
            </a:r>
          </a:p>
        </p:txBody>
      </p:sp>
      <p:sp>
        <p:nvSpPr>
          <p:cNvPr id="97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7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7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7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7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7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نمونه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نمونه قوانین انجمنی</a:t>
            </a:r>
          </a:p>
        </p:txBody>
      </p:sp>
      <p:sp>
        <p:nvSpPr>
          <p:cNvPr id="9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48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983" name="?b  /award/awards_won ?a"/>
          <p:cNvSpPr txBox="1"/>
          <p:nvPr/>
        </p:nvSpPr>
        <p:spPr>
          <a:xfrm>
            <a:off x="2724366" y="3354541"/>
            <a:ext cx="71381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>
                <a:cs typeface="B Nazanin" panose="00000400000000000000" pitchFamily="2" charset="-78"/>
              </a:rPr>
              <a:t> ?b  /award/awards_won ?a   </a:t>
            </a:r>
          </a:p>
        </p:txBody>
      </p:sp>
      <p:sp>
        <p:nvSpPr>
          <p:cNvPr id="984" name="?a  /award/award_nomination/nominated_for  ?b"/>
          <p:cNvSpPr txBox="1"/>
          <p:nvPr/>
        </p:nvSpPr>
        <p:spPr>
          <a:xfrm>
            <a:off x="412077" y="6021034"/>
            <a:ext cx="1181252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>
                <a:cs typeface="B Nazanin" panose="00000400000000000000" pitchFamily="2" charset="-78"/>
              </a:rPr>
              <a:t> ?a  /award/award_nomination/nominated_for  ?b</a:t>
            </a:r>
          </a:p>
        </p:txBody>
      </p:sp>
      <p:sp>
        <p:nvSpPr>
          <p:cNvPr id="985" name="Arrow"/>
          <p:cNvSpPr/>
          <p:nvPr/>
        </p:nvSpPr>
        <p:spPr>
          <a:xfrm rot="5400000">
            <a:off x="5867400" y="4427248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98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98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98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98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990" name="PCA Confidence = 0.83"/>
          <p:cNvSpPr txBox="1"/>
          <p:nvPr/>
        </p:nvSpPr>
        <p:spPr>
          <a:xfrm>
            <a:off x="4033775" y="8002906"/>
            <a:ext cx="49372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PCA Confidence = 0.83</a:t>
            </a:r>
          </a:p>
        </p:txBody>
      </p:sp>
      <p:sp>
        <p:nvSpPr>
          <p:cNvPr id="99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9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9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9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9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9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9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نمونه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نمونه قوانین انجمنی</a:t>
            </a:r>
          </a:p>
        </p:txBody>
      </p:sp>
      <p:sp>
        <p:nvSpPr>
          <p:cNvPr id="10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49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04" name="?a  /educational_institution/located_in  ?f…"/>
          <p:cNvSpPr txBox="1"/>
          <p:nvPr/>
        </p:nvSpPr>
        <p:spPr>
          <a:xfrm>
            <a:off x="1584387" y="2460779"/>
            <a:ext cx="9836026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Clr>
                <a:srgbClr val="0433FF"/>
              </a:buClr>
              <a:defRPr sz="4200"/>
            </a:pPr>
            <a:r>
              <a:rPr>
                <a:cs typeface="B Nazanin" panose="00000400000000000000" pitchFamily="2" charset="-78"/>
              </a:rPr>
              <a:t>?a  /educational_institution/located_in  ?f</a:t>
            </a:r>
          </a:p>
          <a:p>
            <a:pPr>
              <a:buClr>
                <a:srgbClr val="0433FF"/>
              </a:buClr>
              <a:defRPr sz="4200"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and</a:t>
            </a:r>
          </a:p>
          <a:p>
            <a:pPr>
              <a:buClr>
                <a:srgbClr val="0433FF"/>
              </a:buClr>
              <a:defRPr sz="4200"/>
            </a:pPr>
            <a:r>
              <a:rPr>
                <a:cs typeface="B Nazanin" panose="00000400000000000000" pitchFamily="2" charset="-78"/>
              </a:rPr>
              <a:t> ?f  /location/location/containedby  ?b</a:t>
            </a:r>
          </a:p>
        </p:txBody>
      </p:sp>
      <p:sp>
        <p:nvSpPr>
          <p:cNvPr id="1005" name="?a  /location/location/containedby  ?b"/>
          <p:cNvSpPr txBox="1"/>
          <p:nvPr/>
        </p:nvSpPr>
        <p:spPr>
          <a:xfrm>
            <a:off x="2018801" y="6941514"/>
            <a:ext cx="896719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433FF"/>
              </a:buClr>
              <a:defRPr sz="4200"/>
            </a:lvl1pPr>
          </a:lstStyle>
          <a:p>
            <a:r>
              <a:rPr>
                <a:cs typeface="B Nazanin" panose="00000400000000000000" pitchFamily="2" charset="-78"/>
              </a:rPr>
              <a:t>?a  /location/location/containedby  ?b</a:t>
            </a:r>
          </a:p>
        </p:txBody>
      </p:sp>
      <p:sp>
        <p:nvSpPr>
          <p:cNvPr id="1006" name="Arrow"/>
          <p:cNvSpPr/>
          <p:nvPr/>
        </p:nvSpPr>
        <p:spPr>
          <a:xfrm rot="5400000">
            <a:off x="5867400" y="4922523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100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0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0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1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11" name="PCA Confidence = 0.93"/>
          <p:cNvSpPr txBox="1"/>
          <p:nvPr/>
        </p:nvSpPr>
        <p:spPr>
          <a:xfrm>
            <a:off x="4033775" y="8002906"/>
            <a:ext cx="49372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PCA Confidence = 0.93</a:t>
            </a:r>
          </a:p>
        </p:txBody>
      </p:sp>
      <p:sp>
        <p:nvSpPr>
          <p:cNvPr id="101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1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1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1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1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1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1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1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تعاری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تعاریف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85" name="پیشبینی لینک:…"/>
          <p:cNvSpPr txBox="1"/>
          <p:nvPr/>
        </p:nvSpPr>
        <p:spPr>
          <a:xfrm>
            <a:off x="6139757" y="2220831"/>
            <a:ext cx="6334457" cy="346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rtl="1">
              <a:lnSpc>
                <a:spcPct val="130000"/>
              </a:lnSpc>
              <a:defRPr sz="42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پیش‌بینی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لینک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:</a:t>
            </a:r>
          </a:p>
          <a:p>
            <a:pPr marL="235655" indent="-197555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تایید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کردن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حقیقت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اطلاعات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گراف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</a:t>
            </a:r>
            <a:endParaRPr dirty="0">
              <a:cs typeface="B Nazanin" panose="00000400000000000000" pitchFamily="2" charset="-78"/>
            </a:endParaRPr>
          </a:p>
          <a:p>
            <a:pPr marL="235655" indent="-197555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پیش‌بینی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(</a:t>
            </a:r>
            <a:r>
              <a:rPr dirty="0" err="1" smtClean="0">
                <a:cs typeface="B Nazanin" panose="00000400000000000000" pitchFamily="2" charset="-78"/>
              </a:rPr>
              <a:t>یا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احتمال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صحیح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بودن</a:t>
            </a:r>
            <a:r>
              <a:rPr lang="fa-IR" dirty="0" smtClean="0">
                <a:cs typeface="B Nazanin" panose="00000400000000000000" pitchFamily="2" charset="-78"/>
              </a:rPr>
              <a:t>)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لینک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گراف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8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8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8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8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5" y="4505779"/>
            <a:ext cx="6053127" cy="47461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5" y="4505779"/>
            <a:ext cx="6053126" cy="4746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قوانین انجمنی</a:t>
            </a:r>
          </a:p>
        </p:txBody>
      </p:sp>
      <p:sp>
        <p:nvSpPr>
          <p:cNvPr id="10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50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2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2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2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2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29" name="قوانین کلی"/>
          <p:cNvSpPr txBox="1"/>
          <p:nvPr/>
        </p:nvSpPr>
        <p:spPr>
          <a:xfrm>
            <a:off x="1417180" y="2416126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قوانین کلی</a:t>
            </a:r>
          </a:p>
        </p:txBody>
      </p:sp>
      <p:graphicFrame>
        <p:nvGraphicFramePr>
          <p:cNvPr id="1030" name="Table"/>
          <p:cNvGraphicFramePr/>
          <p:nvPr>
            <p:extLst>
              <p:ext uri="{D42A27DB-BD31-4B8C-83A1-F6EECF244321}">
                <p14:modId xmlns:p14="http://schemas.microsoft.com/office/powerpoint/2010/main" val="4084351535"/>
              </p:ext>
            </p:extLst>
          </p:nvPr>
        </p:nvGraphicFramePr>
        <p:xfrm>
          <a:off x="622956" y="4304122"/>
          <a:ext cx="11758885" cy="38925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942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3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6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1360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Body rule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Target rule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y)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R-subsumption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y)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&lt;=&gt;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R-equivalence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 defTabSz="914400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y), 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(y, z)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z)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2-hope translation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z), r(y, z)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y), 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v)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Specific R-sub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3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3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3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3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3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3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3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دستهبندی قوانی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دسته‌بندی قوانین</a:t>
            </a:r>
          </a:p>
        </p:txBody>
      </p:sp>
      <p:sp>
        <p:nvSpPr>
          <p:cNvPr id="10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4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4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4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4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048" name="Table"/>
          <p:cNvGraphicFramePr/>
          <p:nvPr>
            <p:extLst>
              <p:ext uri="{D42A27DB-BD31-4B8C-83A1-F6EECF244321}">
                <p14:modId xmlns:p14="http://schemas.microsoft.com/office/powerpoint/2010/main" val="2200942055"/>
              </p:ext>
            </p:extLst>
          </p:nvPr>
        </p:nvGraphicFramePr>
        <p:xfrm>
          <a:off x="336562" y="2880287"/>
          <a:ext cx="12331675" cy="5721290"/>
        </p:xfrm>
        <a:graphic>
          <a:graphicData uri="http://schemas.openxmlformats.org/drawingml/2006/table">
            <a:tbl>
              <a:tblPr firstCol="1">
                <a:tableStyleId>{2708684C-4D16-4618-839F-0558EEFCDFE6}</a:tableStyleId>
              </a:tblPr>
              <a:tblGrid>
                <a:gridCol w="3005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8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534">
                <a:tc gridSpan="3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Rules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rule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#rule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r(x, y) =&gt; 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r(x, y) &lt;=&gt; 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 rtl="1">
                        <a:lnSpc>
                          <a:spcPct val="150000"/>
                        </a:lnSpc>
                        <a:defRPr/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r1(x, y), r2(y, z) =&gt; r’(x, z)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900">
                          <a:solidFill>
                            <a:srgbClr val="941100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r(x, z), r(y, z) =&gt;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900">
                          <a:solidFill>
                            <a:srgbClr val="941100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r</a:t>
                      </a:r>
                      <a:r>
                        <a:rPr baseline="-5999"/>
                        <a:t>1</a:t>
                      </a:r>
                      <a:r>
                        <a:t>(x, y), r</a:t>
                      </a:r>
                      <a:r>
                        <a:rPr baseline="-5999"/>
                        <a:t>2</a:t>
                      </a:r>
                      <a:r>
                        <a:t>(x, v) =&gt;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779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all rules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4193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4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5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5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5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5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5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5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استفاده از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</p:txBody>
      </p:sp>
      <p:sp>
        <p:nvSpPr>
          <p:cNvPr id="10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62" name="استفاده از قوانین انجمنی در آموزش TransE…"/>
          <p:cNvSpPr txBox="1"/>
          <p:nvPr/>
        </p:nvSpPr>
        <p:spPr>
          <a:xfrm>
            <a:off x="748641" y="1598516"/>
            <a:ext cx="11635203" cy="348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آموزش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TransE</a:t>
            </a:r>
            <a:endParaRPr dirty="0">
              <a:cs typeface="B Nazanin" panose="00000400000000000000" pitchFamily="2" charset="-78"/>
            </a:endParaRPr>
          </a:p>
          <a:p>
            <a:pPr marL="1409700" lvl="4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R-</a:t>
            </a:r>
            <a:r>
              <a:rPr dirty="0" err="1">
                <a:cs typeface="B Nazanin" panose="00000400000000000000" pitchFamily="2" charset="-78"/>
              </a:rPr>
              <a:t>Subsumption</a:t>
            </a:r>
            <a:endParaRPr dirty="0">
              <a:cs typeface="B Nazanin" panose="00000400000000000000" pitchFamily="2" charset="-78"/>
            </a:endParaRPr>
          </a:p>
          <a:p>
            <a:pPr marL="2324100" lvl="8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r(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) =&gt; r’(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1063" name="|| e1 + r - e2 ||   =&gt;   || e1 + r’ - e2 ||"/>
          <p:cNvSpPr txBox="1"/>
          <p:nvPr/>
        </p:nvSpPr>
        <p:spPr>
          <a:xfrm>
            <a:off x="2121393" y="5561633"/>
            <a:ext cx="8762014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 </a:t>
            </a:r>
            <a:r>
              <a:rPr>
                <a:cs typeface="B Nazanin" panose="00000400000000000000" pitchFamily="2" charset="-78"/>
              </a:rPr>
              <a:t>  </a:t>
            </a:r>
            <a:r>
              <a:rPr>
                <a:solidFill>
                  <a:srgbClr val="941751"/>
                </a:solidFill>
                <a:cs typeface="B Nazanin" panose="00000400000000000000" pitchFamily="2" charset="-78"/>
              </a:rPr>
              <a:t>=&gt;</a:t>
            </a:r>
            <a:r>
              <a:rPr>
                <a:cs typeface="B Nazanin" panose="00000400000000000000" pitchFamily="2" charset="-78"/>
              </a:rPr>
              <a:t>  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r’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</p:txBody>
      </p:sp>
      <p:sp>
        <p:nvSpPr>
          <p:cNvPr id="106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6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6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6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6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6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7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7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7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7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7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استفاده از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</p:txBody>
      </p:sp>
      <p:sp>
        <p:nvSpPr>
          <p:cNvPr id="10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79" name="|| e1 + r1 - e2 || and || e2 + r2 - e3 ||…"/>
          <p:cNvSpPr txBox="1"/>
          <p:nvPr/>
        </p:nvSpPr>
        <p:spPr>
          <a:xfrm>
            <a:off x="2519801" y="5448038"/>
            <a:ext cx="7952498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-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 </a:t>
            </a:r>
            <a:r>
              <a:rPr dirty="0">
                <a:cs typeface="B Nazanin" panose="00000400000000000000" pitchFamily="2" charset="-78"/>
              </a:rPr>
              <a:t>and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-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  <a:p>
            <a:pPr>
              <a:defRPr sz="4200"/>
            </a:pPr>
            <a:r>
              <a:rPr dirty="0">
                <a:solidFill>
                  <a:srgbClr val="941751"/>
                </a:solidFill>
                <a:cs typeface="B Nazanin" panose="00000400000000000000" pitchFamily="2" charset="-78"/>
              </a:rPr>
              <a:t>=&gt;</a:t>
            </a:r>
            <a:r>
              <a:rPr dirty="0">
                <a:cs typeface="B Nazanin" panose="00000400000000000000" pitchFamily="2" charset="-78"/>
              </a:rPr>
              <a:t>  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+ r’ -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</p:txBody>
      </p:sp>
      <p:sp>
        <p:nvSpPr>
          <p:cNvPr id="1080" name="r1 + r2 =&gt; r’…"/>
          <p:cNvSpPr txBox="1"/>
          <p:nvPr/>
        </p:nvSpPr>
        <p:spPr>
          <a:xfrm>
            <a:off x="1907392" y="7255431"/>
            <a:ext cx="919001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=&gt; r’</a:t>
            </a:r>
          </a:p>
          <a:p>
            <a:pPr>
              <a:defRPr sz="4200"/>
            </a:pP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r’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   </a:t>
            </a:r>
            <a:r>
              <a:rPr>
                <a:solidFill>
                  <a:srgbClr val="941751"/>
                </a:solidFill>
                <a:cs typeface="B Nazanin" panose="00000400000000000000" pitchFamily="2" charset="-78"/>
              </a:rPr>
              <a:t>=&gt;</a:t>
            </a:r>
            <a:r>
              <a:rPr>
                <a:cs typeface="B Nazanin" panose="00000400000000000000" pitchFamily="2" charset="-78"/>
              </a:rPr>
              <a:t>  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</p:txBody>
      </p:sp>
      <p:sp>
        <p:nvSpPr>
          <p:cNvPr id="10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8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8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8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8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8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9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9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9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93" name="استفاده از قوانین انجمنی در آموزش TransE…"/>
          <p:cNvSpPr txBox="1"/>
          <p:nvPr/>
        </p:nvSpPr>
        <p:spPr>
          <a:xfrm>
            <a:off x="748641" y="1585816"/>
            <a:ext cx="11635203" cy="348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آموزش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TransE</a:t>
            </a:r>
            <a:endParaRPr dirty="0">
              <a:cs typeface="B Nazanin" panose="00000400000000000000" pitchFamily="2" charset="-78"/>
            </a:endParaRPr>
          </a:p>
          <a:p>
            <a:pPr marL="1409700" lvl="4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2-hope translation</a:t>
            </a:r>
          </a:p>
          <a:p>
            <a:pPr marL="2324100" lvl="8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r</a:t>
            </a:r>
            <a:r>
              <a:rPr baseline="-5999" dirty="0"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) , r</a:t>
            </a:r>
            <a:r>
              <a:rPr baseline="-5999" dirty="0"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cs typeface="B Nazanin" panose="00000400000000000000" pitchFamily="2" charset="-78"/>
              </a:rPr>
              <a:t>) =&gt; r’(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cs typeface="B Nazanin" panose="00000400000000000000" pitchFamily="2" charset="-78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فهرست</a:t>
            </a:r>
          </a:p>
        </p:txBody>
      </p:sp>
      <p:sp>
        <p:nvSpPr>
          <p:cNvPr id="1098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مقدمه و ادبیات موضوع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عملکرد روش‌های موجود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نتایج و جمع‌بندی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مراجع</a:t>
            </a:r>
          </a:p>
        </p:txBody>
      </p:sp>
      <p:sp>
        <p:nvSpPr>
          <p:cNvPr id="10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0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0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0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0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0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0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0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0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1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1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1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1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15" name="اعمال قانون R-subsumption"/>
          <p:cNvSpPr txBox="1"/>
          <p:nvPr/>
        </p:nvSpPr>
        <p:spPr>
          <a:xfrm>
            <a:off x="367665" y="2153526"/>
            <a:ext cx="122556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R-subsumption</a:t>
            </a:r>
          </a:p>
        </p:txBody>
      </p:sp>
      <p:pic>
        <p:nvPicPr>
          <p:cNvPr id="1116" name="Screen Shot 1395-08-24 at 02.07.33.png" descr="Screen Shot 1395-08-24 at 02.07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519" y="2322500"/>
            <a:ext cx="2597943" cy="41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11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1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1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2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2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2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2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2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25" name="2D Column Chart"/>
          <p:cNvGraphicFramePr/>
          <p:nvPr>
            <p:extLst>
              <p:ext uri="{D42A27DB-BD31-4B8C-83A1-F6EECF244321}">
                <p14:modId xmlns:p14="http://schemas.microsoft.com/office/powerpoint/2010/main" val="2744392196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26" name="2D Column Chart"/>
          <p:cNvGraphicFramePr/>
          <p:nvPr>
            <p:extLst>
              <p:ext uri="{D42A27DB-BD31-4B8C-83A1-F6EECF244321}">
                <p14:modId xmlns:p14="http://schemas.microsoft.com/office/powerpoint/2010/main" val="1823474059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3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3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3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3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34" name="اعمال قانون SR-subsumption"/>
          <p:cNvSpPr txBox="1"/>
          <p:nvPr/>
        </p:nvSpPr>
        <p:spPr>
          <a:xfrm>
            <a:off x="367665" y="2153526"/>
            <a:ext cx="122556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SR-subsumption</a:t>
            </a:r>
          </a:p>
        </p:txBody>
      </p:sp>
      <p:sp>
        <p:nvSpPr>
          <p:cNvPr id="113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3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3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3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4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4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4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43" name="2D Column Chart"/>
          <p:cNvGraphicFramePr/>
          <p:nvPr>
            <p:extLst>
              <p:ext uri="{D42A27DB-BD31-4B8C-83A1-F6EECF244321}">
                <p14:modId xmlns:p14="http://schemas.microsoft.com/office/powerpoint/2010/main" val="3448443646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44" name="2D Column Chart"/>
          <p:cNvGraphicFramePr/>
          <p:nvPr>
            <p:extLst>
              <p:ext uri="{D42A27DB-BD31-4B8C-83A1-F6EECF244321}">
                <p14:modId xmlns:p14="http://schemas.microsoft.com/office/powerpoint/2010/main" val="173055493"/>
              </p:ext>
            </p:extLst>
          </p:nvPr>
        </p:nvGraphicFramePr>
        <p:xfrm>
          <a:off x="6729366" y="33569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45" name="r1(x, y), r2(x, v) =&gt; r’(x, y)"/>
          <p:cNvSpPr txBox="1"/>
          <p:nvPr/>
        </p:nvSpPr>
        <p:spPr>
          <a:xfrm>
            <a:off x="537551" y="2225465"/>
            <a:ext cx="4446730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defRPr sz="3100">
                <a:solidFill>
                  <a:srgbClr val="9411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r</a:t>
            </a:r>
            <a:r>
              <a:rPr baseline="-5999">
                <a:solidFill>
                  <a:srgbClr val="009193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(x, y), r</a:t>
            </a:r>
            <a:r>
              <a:rPr baseline="-5999">
                <a:solidFill>
                  <a:srgbClr val="009193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(x, v)</a:t>
            </a:r>
            <a:r>
              <a:rPr>
                <a:cs typeface="B Nazanin" panose="00000400000000000000" pitchFamily="2" charset="-78"/>
              </a:rPr>
              <a:t> </a:t>
            </a:r>
            <a:r>
              <a:rPr>
                <a:solidFill>
                  <a:srgbClr val="000000"/>
                </a:solidFill>
                <a:cs typeface="B Nazanin" panose="00000400000000000000" pitchFamily="2" charset="-78"/>
              </a:rPr>
              <a:t>=&gt;</a:t>
            </a:r>
            <a:r>
              <a:rPr>
                <a:cs typeface="B Nazanin" panose="00000400000000000000" pitchFamily="2" charset="-78"/>
              </a:rPr>
              <a:t> r’(x, y)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57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4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5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5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5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5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5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5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5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5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6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61" name="2D Column Chart"/>
          <p:cNvGraphicFramePr/>
          <p:nvPr>
            <p:extLst>
              <p:ext uri="{D42A27DB-BD31-4B8C-83A1-F6EECF244321}">
                <p14:modId xmlns:p14="http://schemas.microsoft.com/office/powerpoint/2010/main" val="2994449062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62" name="2D Column Chart"/>
          <p:cNvGraphicFramePr/>
          <p:nvPr>
            <p:extLst>
              <p:ext uri="{D42A27DB-BD31-4B8C-83A1-F6EECF244321}">
                <p14:modId xmlns:p14="http://schemas.microsoft.com/office/powerpoint/2010/main" val="1163801959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63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اعمال قانون R-Equivalence"/>
          <p:cNvSpPr txBox="1"/>
          <p:nvPr/>
        </p:nvSpPr>
        <p:spPr>
          <a:xfrm>
            <a:off x="4100448" y="2153526"/>
            <a:ext cx="85228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R-Equivalence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58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6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6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7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7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7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7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7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7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7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7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7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80" name="2D Column Chart"/>
          <p:cNvGraphicFramePr/>
          <p:nvPr>
            <p:extLst>
              <p:ext uri="{D42A27DB-BD31-4B8C-83A1-F6EECF244321}">
                <p14:modId xmlns:p14="http://schemas.microsoft.com/office/powerpoint/2010/main" val="1983717203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81" name="2D Column Chart"/>
          <p:cNvGraphicFramePr/>
          <p:nvPr>
            <p:extLst>
              <p:ext uri="{D42A27DB-BD31-4B8C-83A1-F6EECF244321}">
                <p14:modId xmlns:p14="http://schemas.microsoft.com/office/powerpoint/2010/main" val="3358952080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82" name="اعمال قانون 2-Hops Translation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2-Hops Translation</a:t>
            </a:r>
          </a:p>
        </p:txBody>
      </p:sp>
      <p:pic>
        <p:nvPicPr>
          <p:cNvPr id="1183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59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8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8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8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9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9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9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9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9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9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9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9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99" name="2D Column Chart"/>
          <p:cNvGraphicFramePr/>
          <p:nvPr>
            <p:extLst>
              <p:ext uri="{D42A27DB-BD31-4B8C-83A1-F6EECF244321}">
                <p14:modId xmlns:p14="http://schemas.microsoft.com/office/powerpoint/2010/main" val="3959107698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00" name="2D Column Chart"/>
          <p:cNvGraphicFramePr/>
          <p:nvPr>
            <p:extLst>
              <p:ext uri="{D42A27DB-BD31-4B8C-83A1-F6EECF244321}">
                <p14:modId xmlns:p14="http://schemas.microsoft.com/office/powerpoint/2010/main" val="1642615211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01" name="اعمال قانون Triangle alignment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Triangle alignment</a:t>
            </a:r>
          </a:p>
        </p:txBody>
      </p:sp>
      <p:pic>
        <p:nvPicPr>
          <p:cNvPr id="1202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پایگاهدان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پایگاه‌دانش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95" name="Freebase…"/>
          <p:cNvSpPr txBox="1"/>
          <p:nvPr/>
        </p:nvSpPr>
        <p:spPr>
          <a:xfrm>
            <a:off x="5553962" y="2294001"/>
            <a:ext cx="7049335" cy="5904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457200" rtl="1"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Freebase</a:t>
            </a:r>
          </a:p>
          <a:p>
            <a:pPr marL="190500" indent="-1905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قسمتی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پایگاه‌دانش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گوگل</a:t>
            </a:r>
            <a:r>
              <a:rPr dirty="0">
                <a:cs typeface="B Nazanin" panose="00000400000000000000" pitchFamily="2" charset="-78"/>
              </a:rPr>
              <a:t> (GKG)</a:t>
            </a:r>
          </a:p>
          <a:p>
            <a:pPr marL="208359" indent="-208359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۸۰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میلیون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۲۰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هزار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مختلف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smtClean="0">
                <a:cs typeface="B Nazanin" panose="00000400000000000000" pitchFamily="2" charset="-78"/>
              </a:rPr>
              <a:t>۱.۲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میلیارد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حقیقت</a:t>
            </a:r>
            <a:endParaRPr dirty="0">
              <a:cs typeface="B Nazanin" panose="00000400000000000000" pitchFamily="2" charset="-78"/>
            </a:endParaRPr>
          </a:p>
          <a:p>
            <a:pPr marL="208359" indent="-208359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</a:t>
            </a:r>
            <a:endParaRPr dirty="0">
              <a:cs typeface="B Nazanin" panose="00000400000000000000" pitchFamily="2" charset="-78"/>
            </a:endParaRP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(Barack Obama, </a:t>
            </a:r>
            <a:r>
              <a:rPr dirty="0" err="1">
                <a:cs typeface="B Nazanin" panose="00000400000000000000" pitchFamily="2" charset="-78"/>
              </a:rPr>
              <a:t>place_of_birth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 err="1">
                <a:cs typeface="B Nazanin" panose="00000400000000000000" pitchFamily="2" charset="-78"/>
              </a:rPr>
              <a:t>Hawai</a:t>
            </a:r>
            <a:r>
              <a:rPr dirty="0">
                <a:cs typeface="B Nazanin" panose="00000400000000000000" pitchFamily="2" charset="-78"/>
              </a:rPr>
              <a:t>)</a:t>
            </a: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(Albert Einstein, </a:t>
            </a:r>
            <a:r>
              <a:rPr dirty="0" err="1">
                <a:cs typeface="B Nazanin" panose="00000400000000000000" pitchFamily="2" charset="-78"/>
              </a:rPr>
              <a:t>follows_diet</a:t>
            </a:r>
            <a:r>
              <a:rPr dirty="0">
                <a:cs typeface="B Nazanin" panose="00000400000000000000" pitchFamily="2" charset="-78"/>
              </a:rPr>
              <a:t>, Veganism)</a:t>
            </a: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(San Francisco, contains, Telegraph Hill)</a:t>
            </a:r>
          </a:p>
        </p:txBody>
      </p:sp>
      <p:sp>
        <p:nvSpPr>
          <p:cNvPr id="19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9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9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9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00" name="WordNet…"/>
          <p:cNvSpPr txBox="1"/>
          <p:nvPr/>
        </p:nvSpPr>
        <p:spPr>
          <a:xfrm>
            <a:off x="240047" y="2294001"/>
            <a:ext cx="5838577" cy="5904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457200"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WordNet</a:t>
            </a:r>
          </a:p>
          <a:p>
            <a:pPr marL="190500" indent="-1905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کار‌های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NLP</a:t>
            </a:r>
            <a:endParaRPr lang="en-US" dirty="0" smtClean="0">
              <a:cs typeface="B Nazanin" panose="00000400000000000000" pitchFamily="2" charset="-78"/>
            </a:endParaRPr>
          </a:p>
          <a:p>
            <a:pPr marL="190500" indent="-1905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داده‌ها</a:t>
            </a:r>
            <a:endParaRPr sz="3200" dirty="0">
              <a:latin typeface="+mj-lt"/>
              <a:ea typeface="+mj-ea"/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117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هزار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۲۰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نوع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مختلف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smtClean="0">
                <a:cs typeface="B Nazanin" panose="00000400000000000000" pitchFamily="2" charset="-78"/>
              </a:rPr>
              <a:t>۵۰۰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هزار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حقیقت</a:t>
            </a:r>
            <a:endParaRPr dirty="0">
              <a:cs typeface="B Nazanin" panose="00000400000000000000" pitchFamily="2" charset="-78"/>
            </a:endParaRPr>
          </a:p>
          <a:p>
            <a:pPr marL="208359" indent="-208359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(car_NN_1, </a:t>
            </a:r>
            <a:r>
              <a:rPr dirty="0" err="1">
                <a:cs typeface="B Nazanin" panose="00000400000000000000" pitchFamily="2" charset="-78"/>
              </a:rPr>
              <a:t>has_part</a:t>
            </a:r>
            <a:r>
              <a:rPr dirty="0">
                <a:cs typeface="B Nazanin" panose="00000400000000000000" pitchFamily="2" charset="-78"/>
              </a:rPr>
              <a:t>, wheel NN 1)</a:t>
            </a: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(score_NN_1, </a:t>
            </a:r>
            <a:r>
              <a:rPr dirty="0" err="1">
                <a:cs typeface="B Nazanin" panose="00000400000000000000" pitchFamily="2" charset="-78"/>
              </a:rPr>
              <a:t>is_a</a:t>
            </a:r>
            <a:r>
              <a:rPr dirty="0">
                <a:cs typeface="B Nazanin" panose="00000400000000000000" pitchFamily="2" charset="-78"/>
              </a:rPr>
              <a:t>, rating NN 1)</a:t>
            </a: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(score_NN_2, </a:t>
            </a:r>
            <a:r>
              <a:rPr dirty="0" err="1">
                <a:cs typeface="B Nazanin" panose="00000400000000000000" pitchFamily="2" charset="-78"/>
              </a:rPr>
              <a:t>is_a</a:t>
            </a:r>
            <a:r>
              <a:rPr dirty="0">
                <a:cs typeface="B Nazanin" panose="00000400000000000000" pitchFamily="2" charset="-78"/>
              </a:rPr>
              <a:t>, sheet music NN 1)</a:t>
            </a:r>
          </a:p>
        </p:txBody>
      </p:sp>
      <p:sp>
        <p:nvSpPr>
          <p:cNvPr id="20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0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0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0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60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1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1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1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1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1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1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1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1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18" name="2D Column Chart"/>
          <p:cNvGraphicFramePr/>
          <p:nvPr>
            <p:extLst>
              <p:ext uri="{D42A27DB-BD31-4B8C-83A1-F6EECF244321}">
                <p14:modId xmlns:p14="http://schemas.microsoft.com/office/powerpoint/2010/main" val="2407858930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19" name="2D Column Chart"/>
          <p:cNvGraphicFramePr/>
          <p:nvPr>
            <p:extLst>
              <p:ext uri="{D42A27DB-BD31-4B8C-83A1-F6EECF244321}">
                <p14:modId xmlns:p14="http://schemas.microsoft.com/office/powerpoint/2010/main" val="1196488435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20" name="اعمال همهی قانونها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cs typeface="B Nazanin" panose="00000400000000000000" pitchFamily="2" charset="-78"/>
                <a:sym typeface="Helvetica"/>
              </a:rPr>
              <a:t>اعمال همه‌ی قانون‌ها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2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2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2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2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pic>
        <p:nvPicPr>
          <p:cNvPr id="1228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اعمال قانون R-Equivalence"/>
          <p:cNvSpPr txBox="1"/>
          <p:nvPr/>
        </p:nvSpPr>
        <p:spPr>
          <a:xfrm>
            <a:off x="4100448" y="2153526"/>
            <a:ext cx="85228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R-Equivalence</a:t>
            </a:r>
          </a:p>
        </p:txBody>
      </p:sp>
      <p:sp>
        <p:nvSpPr>
          <p:cNvPr id="123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3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3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3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3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3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3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38" name="2D Column Chart"/>
          <p:cNvGraphicFramePr/>
          <p:nvPr>
            <p:extLst>
              <p:ext uri="{D42A27DB-BD31-4B8C-83A1-F6EECF244321}">
                <p14:modId xmlns:p14="http://schemas.microsoft.com/office/powerpoint/2010/main" val="1109604741"/>
              </p:ext>
            </p:extLst>
          </p:nvPr>
        </p:nvGraphicFramePr>
        <p:xfrm>
          <a:off x="436123" y="36302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4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4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4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4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46" name="اعمال قانون 2-Hops Translation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2-Hops Translation</a:t>
            </a:r>
          </a:p>
        </p:txBody>
      </p:sp>
      <p:pic>
        <p:nvPicPr>
          <p:cNvPr id="1247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4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5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5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5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5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5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5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56" name="2D Column Chart"/>
          <p:cNvGraphicFramePr/>
          <p:nvPr>
            <p:extLst>
              <p:ext uri="{D42A27DB-BD31-4B8C-83A1-F6EECF244321}">
                <p14:modId xmlns:p14="http://schemas.microsoft.com/office/powerpoint/2010/main" val="1098400512"/>
              </p:ext>
            </p:extLst>
          </p:nvPr>
        </p:nvGraphicFramePr>
        <p:xfrm>
          <a:off x="436123" y="36175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6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6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6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6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64" name="اعمال قانون Triangle alignment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Triangle alignment</a:t>
            </a:r>
          </a:p>
        </p:txBody>
      </p:sp>
      <p:pic>
        <p:nvPicPr>
          <p:cNvPr id="1265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6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6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6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7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7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7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74" name="2D Column Chart"/>
          <p:cNvGraphicFramePr/>
          <p:nvPr>
            <p:extLst>
              <p:ext uri="{D42A27DB-BD31-4B8C-83A1-F6EECF244321}">
                <p14:modId xmlns:p14="http://schemas.microsoft.com/office/powerpoint/2010/main" val="460497724"/>
              </p:ext>
            </p:extLst>
          </p:nvPr>
        </p:nvGraphicFramePr>
        <p:xfrm>
          <a:off x="436123" y="36175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7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7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8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8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82" name="اعمال همهی قانونها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cs typeface="B Nazanin" panose="00000400000000000000" pitchFamily="2" charset="-78"/>
                <a:sym typeface="Helvetica"/>
              </a:rPr>
              <a:t>اعمال همه‌ی قانون‌ها</a:t>
            </a:r>
          </a:p>
        </p:txBody>
      </p:sp>
      <p:sp>
        <p:nvSpPr>
          <p:cNvPr id="128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8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8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8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8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8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8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9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91" name="2D Column Chart"/>
          <p:cNvGraphicFramePr/>
          <p:nvPr>
            <p:extLst>
              <p:ext uri="{D42A27DB-BD31-4B8C-83A1-F6EECF244321}">
                <p14:modId xmlns:p14="http://schemas.microsoft.com/office/powerpoint/2010/main" val="3564596496"/>
              </p:ext>
            </p:extLst>
          </p:nvPr>
        </p:nvGraphicFramePr>
        <p:xfrm>
          <a:off x="436123" y="36175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9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9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9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9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99" name="اعمال قانون R-subsumption"/>
          <p:cNvSpPr txBox="1"/>
          <p:nvPr/>
        </p:nvSpPr>
        <p:spPr>
          <a:xfrm>
            <a:off x="367665" y="2153526"/>
            <a:ext cx="122556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R-subsumption</a:t>
            </a:r>
          </a:p>
        </p:txBody>
      </p:sp>
      <p:graphicFrame>
        <p:nvGraphicFramePr>
          <p:cNvPr id="1300" name="Hit@10"/>
          <p:cNvGraphicFramePr/>
          <p:nvPr>
            <p:extLst>
              <p:ext uri="{D42A27DB-BD31-4B8C-83A1-F6EECF244321}">
                <p14:modId xmlns:p14="http://schemas.microsoft.com/office/powerpoint/2010/main" val="3931479062"/>
              </p:ext>
            </p:extLst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01" name="Table"/>
          <p:cNvGraphicFramePr/>
          <p:nvPr>
            <p:extLst>
              <p:ext uri="{D42A27DB-BD31-4B8C-83A1-F6EECF244321}">
                <p14:modId xmlns:p14="http://schemas.microsoft.com/office/powerpoint/2010/main" val="4211565180"/>
              </p:ext>
            </p:extLst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46.2%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02" name="Screen Shot 1395-08-24 at 02.07.33.png" descr="Screen Shot 1395-08-24 at 02.07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519" y="2322500"/>
            <a:ext cx="2597943" cy="41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30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0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0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0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0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0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0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1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18" name="Hit@10"/>
          <p:cNvGraphicFramePr/>
          <p:nvPr>
            <p:extLst>
              <p:ext uri="{D42A27DB-BD31-4B8C-83A1-F6EECF244321}">
                <p14:modId xmlns:p14="http://schemas.microsoft.com/office/powerpoint/2010/main" val="1409606942"/>
              </p:ext>
            </p:extLst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19" name="Table"/>
          <p:cNvGraphicFramePr/>
          <p:nvPr>
            <p:extLst>
              <p:ext uri="{D42A27DB-BD31-4B8C-83A1-F6EECF244321}">
                <p14:modId xmlns:p14="http://schemas.microsoft.com/office/powerpoint/2010/main" val="3069983056"/>
              </p:ext>
            </p:extLst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47.3%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20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اعمال قانون R-Equivalence"/>
          <p:cNvSpPr txBox="1"/>
          <p:nvPr/>
        </p:nvSpPr>
        <p:spPr>
          <a:xfrm>
            <a:off x="4100448" y="2153526"/>
            <a:ext cx="85228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R-Equivalence</a:t>
            </a:r>
          </a:p>
        </p:txBody>
      </p:sp>
      <p:sp>
        <p:nvSpPr>
          <p:cNvPr id="132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2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2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2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2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2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2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67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33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34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35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36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37" name="Hit@10"/>
          <p:cNvGraphicFramePr/>
          <p:nvPr>
            <p:extLst>
              <p:ext uri="{D42A27DB-BD31-4B8C-83A1-F6EECF244321}">
                <p14:modId xmlns:p14="http://schemas.microsoft.com/office/powerpoint/2010/main" val="1064920429"/>
              </p:ext>
            </p:extLst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38" name="Table"/>
          <p:cNvGraphicFramePr/>
          <p:nvPr>
            <p:extLst>
              <p:ext uri="{D42A27DB-BD31-4B8C-83A1-F6EECF244321}">
                <p14:modId xmlns:p14="http://schemas.microsoft.com/office/powerpoint/2010/main" val="3154984225"/>
              </p:ext>
            </p:extLst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47.9%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9" name="اعمال قانون 2-Hops Translation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2-Hops Translation</a:t>
            </a:r>
          </a:p>
        </p:txBody>
      </p:sp>
      <p:pic>
        <p:nvPicPr>
          <p:cNvPr id="1340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4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4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4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4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4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4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4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68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56" name="Hit@10"/>
          <p:cNvGraphicFramePr/>
          <p:nvPr>
            <p:extLst>
              <p:ext uri="{D42A27DB-BD31-4B8C-83A1-F6EECF244321}">
                <p14:modId xmlns:p14="http://schemas.microsoft.com/office/powerpoint/2010/main" val="928010753"/>
              </p:ext>
            </p:extLst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57" name="Table"/>
          <p:cNvGraphicFramePr/>
          <p:nvPr>
            <p:extLst>
              <p:ext uri="{D42A27DB-BD31-4B8C-83A1-F6EECF244321}">
                <p14:modId xmlns:p14="http://schemas.microsoft.com/office/powerpoint/2010/main" val="2525509677"/>
              </p:ext>
            </p:extLst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46.9%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58" name="اعمال قانون Triangle alignment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Triangle alignment</a:t>
            </a:r>
          </a:p>
        </p:txBody>
      </p:sp>
      <p:pic>
        <p:nvPicPr>
          <p:cNvPr id="1359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69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7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7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7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7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75" name="Hit@10"/>
          <p:cNvGraphicFramePr/>
          <p:nvPr>
            <p:extLst>
              <p:ext uri="{D42A27DB-BD31-4B8C-83A1-F6EECF244321}">
                <p14:modId xmlns:p14="http://schemas.microsoft.com/office/powerpoint/2010/main" val="3632482598"/>
              </p:ext>
            </p:extLst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76" name="Table"/>
          <p:cNvGraphicFramePr/>
          <p:nvPr>
            <p:extLst>
              <p:ext uri="{D42A27DB-BD31-4B8C-83A1-F6EECF244321}">
                <p14:modId xmlns:p14="http://schemas.microsoft.com/office/powerpoint/2010/main" val="1357004619"/>
              </p:ext>
            </p:extLst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50.8%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109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77" name="اعمال همهی قانونها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cs typeface="B Nazanin" panose="00000400000000000000" pitchFamily="2" charset="-78"/>
                <a:sym typeface="Helvetica"/>
              </a:rPr>
              <a:t>اعمال همه‌ی قانون‌ها</a:t>
            </a:r>
          </a:p>
        </p:txBody>
      </p:sp>
      <p:sp>
        <p:nvSpPr>
          <p:cNvPr id="137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7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8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8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8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8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8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8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مسالهی پیشبینی لین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مساله‌ی پیش‌بینی لینک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21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1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1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1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14" name="چالشها:…"/>
          <p:cNvSpPr txBox="1"/>
          <p:nvPr/>
        </p:nvSpPr>
        <p:spPr>
          <a:xfrm>
            <a:off x="720468" y="2416126"/>
            <a:ext cx="11796514" cy="590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500"/>
              </a:lnSpc>
              <a:spcBef>
                <a:spcPts val="1200"/>
              </a:spcBef>
              <a:defRPr sz="3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چالش‌ها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1371600" lvl="5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تعداد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ابعاد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بالا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(م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وجودیت‌ها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،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تعداد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رابطه‌ها</a:t>
            </a:r>
            <a:r>
              <a:rPr lang="fa-IR" sz="2800" dirty="0">
                <a:solidFill>
                  <a:srgbClr val="5E5E5E"/>
                </a:solidFill>
                <a:cs typeface="B Nazanin" panose="00000400000000000000" pitchFamily="2" charset="-78"/>
              </a:rPr>
              <a:t>)</a:t>
            </a:r>
            <a:endParaRPr sz="2800" dirty="0">
              <a:solidFill>
                <a:srgbClr val="5E5E5E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بشدت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خلوت</a:t>
            </a:r>
            <a:r>
              <a:rPr dirty="0">
                <a:cs typeface="B Nazanin" panose="00000400000000000000" pitchFamily="2" charset="-78"/>
              </a:rPr>
              <a:t> (sparse)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(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تعداد</a:t>
            </a:r>
            <a:r>
              <a:rPr sz="28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لینک‌های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صحیح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بسیار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کم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است</a:t>
            </a:r>
            <a:r>
              <a:rPr lang="fa-IR" sz="2800" dirty="0">
                <a:solidFill>
                  <a:srgbClr val="5E5E5E"/>
                </a:solidFill>
                <a:cs typeface="B Nazanin" panose="00000400000000000000" pitchFamily="2" charset="-78"/>
              </a:rPr>
              <a:t>)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نویز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دار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ناکامل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sz="27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(</a:t>
            </a:r>
            <a:r>
              <a:rPr sz="27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عدم</a:t>
            </a:r>
            <a:r>
              <a:rPr sz="27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وجود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یا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اشتباه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بودن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رابطه‌ها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و </a:t>
            </a:r>
            <a:r>
              <a:rPr sz="27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موجودیت‌ها</a:t>
            </a:r>
            <a:r>
              <a:rPr lang="fa-IR" sz="2700" dirty="0">
                <a:solidFill>
                  <a:srgbClr val="5E5E5E"/>
                </a:solidFill>
                <a:cs typeface="B Nazanin" panose="00000400000000000000" pitchFamily="2" charset="-78"/>
              </a:rPr>
              <a:t>)</a:t>
            </a:r>
            <a:endParaRPr sz="2800" dirty="0">
              <a:solidFill>
                <a:srgbClr val="5E5E5E"/>
              </a:solidFill>
              <a:cs typeface="B Nazanin" panose="00000400000000000000" pitchFamily="2" charset="-78"/>
            </a:endParaRPr>
          </a:p>
          <a:p>
            <a:pPr algn="just" defTabSz="457200" rtl="1">
              <a:lnSpc>
                <a:spcPts val="5500"/>
              </a:lnSpc>
              <a:spcBef>
                <a:spcPts val="1200"/>
              </a:spcBef>
              <a:defRPr sz="3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راه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حل</a:t>
            </a:r>
            <a:r>
              <a:rPr dirty="0">
                <a:cs typeface="B Nazanin" panose="00000400000000000000" pitchFamily="2" charset="-78"/>
              </a:rPr>
              <a:t>؟</a:t>
            </a:r>
          </a:p>
          <a:p>
            <a:pPr marL="1511300" lvl="3" indent="-1778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3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انتقال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مساله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فضای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برداری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تعداد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ابعاد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پایین</a:t>
            </a:r>
            <a:endParaRPr dirty="0">
              <a:cs typeface="B Nazanin" panose="00000400000000000000" pitchFamily="2" charset="-78"/>
            </a:endParaRPr>
          </a:p>
          <a:p>
            <a:pPr marL="1511300" lvl="3" indent="-1778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3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یافتن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لینک‌های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صحیح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ناموجود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دانش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1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1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1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1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مقیاسپذیر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مقیاس‌پذیری</a:t>
            </a:r>
          </a:p>
        </p:txBody>
      </p:sp>
      <p:sp>
        <p:nvSpPr>
          <p:cNvPr id="13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70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8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9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9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9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93" name="Table"/>
          <p:cNvGraphicFramePr/>
          <p:nvPr>
            <p:extLst>
              <p:ext uri="{D42A27DB-BD31-4B8C-83A1-F6EECF244321}">
                <p14:modId xmlns:p14="http://schemas.microsoft.com/office/powerpoint/2010/main" val="4152817517"/>
              </p:ext>
            </p:extLst>
          </p:nvPr>
        </p:nvGraphicFramePr>
        <p:xfrm>
          <a:off x="1169156" y="3213741"/>
          <a:ext cx="10666487" cy="376268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821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MLP (NTN)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3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165M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2n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4F8F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d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0.8M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94" name="Freebase15k:  ne=15k,  nr=1.3k"/>
          <p:cNvSpPr txBox="1"/>
          <p:nvPr/>
        </p:nvSpPr>
        <p:spPr>
          <a:xfrm>
            <a:off x="3362004" y="7010561"/>
            <a:ext cx="59870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rPr>
                <a:cs typeface="B Nazanin" panose="00000400000000000000" pitchFamily="2" charset="-78"/>
              </a:rPr>
              <a:t>Freebase15k:  n</a:t>
            </a:r>
            <a:r>
              <a:rPr baseline="-5999">
                <a:cs typeface="B Nazanin" panose="00000400000000000000" pitchFamily="2" charset="-78"/>
              </a:rPr>
              <a:t>e</a:t>
            </a:r>
            <a:r>
              <a:rPr>
                <a:cs typeface="B Nazanin" panose="00000400000000000000" pitchFamily="2" charset="-78"/>
              </a:rPr>
              <a:t>=15k,  n</a:t>
            </a:r>
            <a:r>
              <a:rPr baseline="-5999">
                <a:cs typeface="B Nazanin" panose="00000400000000000000" pitchFamily="2" charset="-78"/>
              </a:rPr>
              <a:t>r</a:t>
            </a:r>
            <a:r>
              <a:rPr>
                <a:cs typeface="B Nazanin" panose="00000400000000000000" pitchFamily="2" charset="-78"/>
              </a:rPr>
              <a:t>=1.3k</a:t>
            </a:r>
          </a:p>
        </p:txBody>
      </p:sp>
      <p:sp>
        <p:nvSpPr>
          <p:cNvPr id="139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9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9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Hit@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Hit@10</a:t>
            </a:r>
          </a:p>
        </p:txBody>
      </p:sp>
      <p:sp>
        <p:nvSpPr>
          <p:cNvPr id="14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40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0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0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0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408" name="Table"/>
          <p:cNvGraphicFramePr/>
          <p:nvPr>
            <p:extLst>
              <p:ext uri="{D42A27DB-BD31-4B8C-83A1-F6EECF244321}">
                <p14:modId xmlns:p14="http://schemas.microsoft.com/office/powerpoint/2010/main" val="3109999866"/>
              </p:ext>
            </p:extLst>
          </p:nvPr>
        </p:nvGraphicFramePr>
        <p:xfrm>
          <a:off x="336562" y="3116498"/>
          <a:ext cx="12331672" cy="5273202"/>
        </p:xfrm>
        <a:graphic>
          <a:graphicData uri="http://schemas.openxmlformats.org/drawingml/2006/table">
            <a:tbl>
              <a:tblPr firstCol="1">
                <a:tableStyleId>{2708684C-4D16-4618-839F-0558EEFCDFE6}</a:tableStyleId>
              </a:tblPr>
              <a:tblGrid>
                <a:gridCol w="1541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3826">
                <a:tc gridSpan="8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Hit@10 on Freebase 15K (%)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826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orginal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all rules
(~improve)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43.5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42.9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43.9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(1.8%)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39.8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40.7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41.6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41.8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41.5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40.5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43.1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(3.3%)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47.3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47.9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50.8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(5.7%)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64.4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438E22"/>
                          </a:solidFill>
                        </a:rPr>
                        <a:t>65.6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65.9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65.2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67.3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(2.9%)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0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1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1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1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1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1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1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1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Mean ran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Mean rank</a:t>
            </a:r>
          </a:p>
        </p:txBody>
      </p:sp>
      <p:sp>
        <p:nvSpPr>
          <p:cNvPr id="14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4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426" name="Table"/>
          <p:cNvGraphicFramePr/>
          <p:nvPr>
            <p:extLst>
              <p:ext uri="{D42A27DB-BD31-4B8C-83A1-F6EECF244321}">
                <p14:modId xmlns:p14="http://schemas.microsoft.com/office/powerpoint/2010/main" val="2030965844"/>
              </p:ext>
            </p:extLst>
          </p:nvPr>
        </p:nvGraphicFramePr>
        <p:xfrm>
          <a:off x="336562" y="3097660"/>
          <a:ext cx="12331672" cy="5118100"/>
        </p:xfrm>
        <a:graphic>
          <a:graphicData uri="http://schemas.openxmlformats.org/drawingml/2006/table">
            <a:tbl>
              <a:tblPr firstCol="1">
                <a:tableStyleId>{2708684C-4D16-4618-839F-0558EEFCDFE6}</a:tableStyleId>
              </a:tblPr>
              <a:tblGrid>
                <a:gridCol w="1541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9300">
                <a:tc gridSpan="8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Mean rank on Freebase 15K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orginal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all rules
(~improve)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683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660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517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96F2F"/>
                          </a:solidFill>
                        </a:rPr>
                        <a:t>572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sz="2600"/>
                        <a:t>484</a:t>
                      </a:r>
                      <a:r>
                        <a:t> 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(30%)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164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5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153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141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138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96F2F"/>
                          </a:solidFill>
                        </a:rPr>
                        <a:t>144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135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(17%)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109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(13%)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sz="2600"/>
                        <a:t>79</a:t>
                      </a:r>
                      <a:r>
                        <a:t> 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(10%)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190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2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2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2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3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3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3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3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3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مشارک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مشارکت</a:t>
            </a:r>
          </a:p>
        </p:txBody>
      </p:sp>
      <p:sp>
        <p:nvSpPr>
          <p:cNvPr id="1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43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3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4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4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44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4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4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4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4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4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4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50" name="بهبود مدلهای پیشبینی لینک مبتنی بر ویژگیهای پنهان…"/>
          <p:cNvSpPr txBox="1"/>
          <p:nvPr/>
        </p:nvSpPr>
        <p:spPr>
          <a:xfrm>
            <a:off x="1417180" y="2416126"/>
            <a:ext cx="11099802" cy="2687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بهبود مدل‌های پیش‌بینی لینک مبتنی بر ویژگی‌های پنهان</a:t>
            </a:r>
          </a:p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ارائه‌ی چارچوبی برای سنجش نقاط قوت و ضعف روش‌های موجود مبتنی بر ویژگی‌های پنهان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کارهای آیند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کار‌های آینده</a:t>
            </a:r>
          </a:p>
        </p:txBody>
      </p:sp>
      <p:sp>
        <p:nvSpPr>
          <p:cNvPr id="14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45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5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5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5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45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5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6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6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6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6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6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6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66" name="استفاده از کشف جامعه (community detection) برای بهبود در فیلتر کردن نتایج روشهای ویژگیهای پنهان…"/>
          <p:cNvSpPr txBox="1"/>
          <p:nvPr/>
        </p:nvSpPr>
        <p:spPr>
          <a:xfrm>
            <a:off x="1417180" y="2416126"/>
            <a:ext cx="11099802" cy="36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کشف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جامعه</a:t>
            </a:r>
            <a:r>
              <a:rPr dirty="0">
                <a:cs typeface="B Nazanin" panose="00000400000000000000" pitchFamily="2" charset="-78"/>
              </a:rPr>
              <a:t> (community detection</a:t>
            </a:r>
            <a:r>
              <a:rPr dirty="0" smtClean="0">
                <a:cs typeface="B Nazanin" panose="00000400000000000000" pitchFamily="2" charset="-78"/>
              </a:rPr>
              <a:t>)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برای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بهبود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فیلتر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کردن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نتایج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روش‌های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endParaRPr dirty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کشف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پیچیدگی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بیشتر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۲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مرحله</a:t>
            </a:r>
            <a:endParaRPr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فهرست</a:t>
            </a:r>
          </a:p>
        </p:txBody>
      </p:sp>
      <p:sp>
        <p:nvSpPr>
          <p:cNvPr id="1471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مقدمه و ادبیات موضوع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عملکرد روش‌های موجود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>
                <a:cs typeface="B Nazanin" panose="00000400000000000000" pitchFamily="2" charset="-78"/>
              </a:rPr>
              <a:t>نتایج و جمع‌بندی</a:t>
            </a: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مراجع</a:t>
            </a:r>
          </a:p>
        </p:txBody>
      </p:sp>
      <p:sp>
        <p:nvSpPr>
          <p:cNvPr id="147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7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7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75</a:t>
            </a:fld>
            <a:endParaRPr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Referenc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References</a:t>
            </a:r>
          </a:p>
        </p:txBody>
      </p:sp>
      <p:sp>
        <p:nvSpPr>
          <p:cNvPr id="14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1480" name="Learning Structured Embeddings of Knowledge Bases…"/>
          <p:cNvSpPr txBox="1"/>
          <p:nvPr/>
        </p:nvSpPr>
        <p:spPr>
          <a:xfrm>
            <a:off x="241376" y="2457449"/>
            <a:ext cx="13014046" cy="636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8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Learning Structured Embeddings of Knowledge Bases</a:t>
            </a:r>
          </a:p>
          <a:p>
            <a:pPr algn="l">
              <a:defRPr sz="2800"/>
            </a:pPr>
            <a:r>
              <a:t>A. Bordes, J. Weston, R. Collobert &amp; Y. Bengio. AAAI, 2011</a:t>
            </a:r>
          </a:p>
          <a:p>
            <a:pPr algn="l">
              <a:defRPr sz="1400"/>
            </a:pPr>
            <a:endParaRPr/>
          </a:p>
          <a:p>
            <a:pPr algn="l">
              <a:defRPr sz="28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Models for the Analysis of Relationships among n Objects or Stimuli</a:t>
            </a:r>
          </a:p>
          <a:p>
            <a:pPr algn="l">
              <a:defRPr sz="2800"/>
            </a:pPr>
            <a:r>
              <a:t>R. Harshman. Joint Symposium of Psych. and Mathematical Societies, 1978</a:t>
            </a:r>
          </a:p>
          <a:p>
            <a:pPr algn="l">
              <a:defRPr sz="1400"/>
            </a:pPr>
            <a:endParaRPr/>
          </a:p>
          <a:p>
            <a:pPr algn="l">
              <a:defRPr sz="28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Joint Learning of Words and Meaning Rep. for Open-Text Semantic Parsing</a:t>
            </a:r>
          </a:p>
          <a:p>
            <a:pPr algn="l">
              <a:defRPr sz="2800"/>
            </a:pPr>
            <a:r>
              <a:t>A. Bordes, X. Glorot, J. Weston &amp; Y. Bengio. AISTATS, 2012</a:t>
            </a:r>
          </a:p>
          <a:p>
            <a:pPr algn="l">
              <a:defRPr sz="1400"/>
            </a:pPr>
            <a:endParaRPr/>
          </a:p>
          <a:p>
            <a:pPr algn="l">
              <a:defRPr sz="28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 Semantic Matching Energy Function for Learning Multi-relational Data</a:t>
            </a:r>
          </a:p>
          <a:p>
            <a:pPr marL="529166" indent="-529166" algn="l">
              <a:buSzPct val="100000"/>
              <a:buAutoNum type="alphaUcPeriod"/>
              <a:defRPr sz="2800"/>
            </a:pPr>
            <a:r>
              <a:t>Bordes, X. Glorot, J. Weston &amp; Y. Bengio. MLJ, 2013</a:t>
            </a:r>
          </a:p>
          <a:p>
            <a:pPr algn="l">
              <a:defRPr sz="1400"/>
            </a:pPr>
            <a:endParaRPr/>
          </a:p>
          <a:p>
            <a:pPr algn="l">
              <a:defRPr sz="28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Translating Embeddings for Modeling Multi-relational Data</a:t>
            </a:r>
          </a:p>
          <a:p>
            <a:pPr algn="l">
              <a:defRPr sz="2800"/>
            </a:pPr>
            <a:r>
              <a:t>A. Bordes, N. Usunier, A. Garc´ıa-Dur´an, J. Weston &amp; O. Yakhnenko. NIPS, 2013</a:t>
            </a:r>
          </a:p>
          <a:p>
            <a:pPr algn="l">
              <a:defRPr sz="1400"/>
            </a:pPr>
            <a:endParaRPr/>
          </a:p>
          <a:p>
            <a:pPr algn="l">
              <a:defRPr sz="28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Question Answering with Subgraph Embeddings</a:t>
            </a:r>
          </a:p>
          <a:p>
            <a:pPr marL="493888" indent="-493888" algn="l">
              <a:buSzPct val="100000"/>
              <a:buAutoNum type="alphaUcPeriod"/>
              <a:defRPr sz="2800"/>
            </a:pPr>
            <a:r>
              <a:t>Bordes, S. Chopra &amp; J. Weston. EMNLP, 2014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Any Question?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Any Question?!</a:t>
            </a:r>
          </a:p>
        </p:txBody>
      </p:sp>
      <p:sp>
        <p:nvSpPr>
          <p:cNvPr id="1483" name="Thanks."/>
          <p:cNvSpPr txBox="1"/>
          <p:nvPr/>
        </p:nvSpPr>
        <p:spPr>
          <a:xfrm>
            <a:off x="7446178" y="7686720"/>
            <a:ext cx="462132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rtl="1">
              <a:defRPr sz="5800" b="1">
                <a:solidFill>
                  <a:srgbClr val="464646"/>
                </a:solidFill>
                <a:effectLst>
                  <a:outerShdw blurRad="38100" dist="25400" dir="5400000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b="1">
                <a:latin typeface="+mj-lt"/>
                <a:ea typeface="+mj-ea"/>
                <a:cs typeface="+mj-cs"/>
                <a:sym typeface="Helvetica"/>
              </a:rPr>
              <a:t>Thanks.</a:t>
            </a:r>
          </a:p>
        </p:txBody>
      </p:sp>
      <p:sp>
        <p:nvSpPr>
          <p:cNvPr id="14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" grpId="1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Link prediction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Link prediction results</a:t>
            </a:r>
          </a:p>
        </p:txBody>
      </p:sp>
      <p:sp>
        <p:nvSpPr>
          <p:cNvPr id="1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pic>
        <p:nvPicPr>
          <p:cNvPr id="1488" name="Screen Shot 1394-11-25 at 21.50.02.png" descr="Screen Shot 1394-11-25 at 21.50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51" y="1803937"/>
            <a:ext cx="13004801" cy="290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Screen Shot 1394-11-25 at 21.51.10.png" descr="Screen Shot 1394-11-25 at 21.51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1235" y="5068016"/>
            <a:ext cx="4102330" cy="3827533"/>
          </a:xfrm>
          <a:prstGeom prst="rect">
            <a:avLst/>
          </a:prstGeom>
          <a:ln w="12700">
            <a:miter lim="400000"/>
          </a:ln>
        </p:spPr>
      </p:pic>
      <p:sp>
        <p:nvSpPr>
          <p:cNvPr id="149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49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49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49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  <p:sp>
        <p:nvSpPr>
          <p:cNvPr id="149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نتایج و جمع‌بندی</a:t>
            </a:r>
          </a:p>
        </p:txBody>
      </p:sp>
      <p:sp>
        <p:nvSpPr>
          <p:cNvPr id="149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آزمایش‌ها</a:t>
            </a:r>
          </a:p>
        </p:txBody>
      </p:sp>
      <p:sp>
        <p:nvSpPr>
          <p:cNvPr id="149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روش‌های موجود</a:t>
            </a:r>
          </a:p>
        </p:txBody>
      </p:sp>
      <p:sp>
        <p:nvSpPr>
          <p:cNvPr id="149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مقدمه و ادبیات</a:t>
            </a:r>
          </a:p>
        </p:txBody>
      </p:sp>
      <p:sp>
        <p:nvSpPr>
          <p:cNvPr id="149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نتایج و جمع‌بندی</a:t>
            </a:r>
          </a:p>
        </p:txBody>
      </p:sp>
      <p:sp>
        <p:nvSpPr>
          <p:cNvPr id="14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آزمایش‌ها</a:t>
            </a:r>
          </a:p>
        </p:txBody>
      </p:sp>
      <p:sp>
        <p:nvSpPr>
          <p:cNvPr id="150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روش‌های موجود</a:t>
            </a:r>
          </a:p>
        </p:txBody>
      </p:sp>
      <p:sp>
        <p:nvSpPr>
          <p:cNvPr id="150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Link prediction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Link prediction results</a:t>
            </a:r>
          </a:p>
        </p:txBody>
      </p:sp>
      <p:sp>
        <p:nvSpPr>
          <p:cNvPr id="1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pic>
        <p:nvPicPr>
          <p:cNvPr id="1505" name="Screen Shot 1394-11-25 at 21.54.07.png" descr="Screen Shot 1394-11-25 at 21.54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2938021"/>
            <a:ext cx="12547600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cs typeface="B Nazanin" panose="00000400000000000000" pitchFamily="2" charset="-78"/>
              </a:rPr>
              <a:t>فهرست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23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مقدمه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>
                <a:cs typeface="B Nazanin" panose="00000400000000000000" pitchFamily="2" charset="-78"/>
              </a:rPr>
              <a:t>ادبیات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موضوع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sz="4074" b="1">
                <a:solidFill>
                  <a:srgbClr val="0433FF"/>
                </a:solidFill>
              </a:defRPr>
            </a:pPr>
            <a:r>
              <a:rPr sz="4000" dirty="0" err="1">
                <a:cs typeface="B Nazanin" panose="00000400000000000000" pitchFamily="2" charset="-78"/>
              </a:rPr>
              <a:t>عملکرد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روش‌های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موجود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استفاده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از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قوانین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انجمنی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نتایج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>
                <a:cs typeface="B Nazanin" panose="00000400000000000000" pitchFamily="2" charset="-78"/>
              </a:rPr>
              <a:t>جمع‌بندی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مراجع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22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2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2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2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Embedding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Embedding Models</a:t>
            </a:r>
          </a:p>
        </p:txBody>
      </p:sp>
      <p:sp>
        <p:nvSpPr>
          <p:cNvPr id="1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1513" name="Main ideas:…"/>
          <p:cNvSpPr txBox="1"/>
          <p:nvPr/>
        </p:nvSpPr>
        <p:spPr>
          <a:xfrm>
            <a:off x="230148" y="3526236"/>
            <a:ext cx="12544504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Main ideas: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Models based on </a:t>
            </a:r>
            <a:r>
              <a:rPr>
                <a:solidFill>
                  <a:srgbClr val="0433FF"/>
                </a:solidFill>
              </a:rPr>
              <a:t>low-dimensional continuous vector embeddings</a:t>
            </a:r>
            <a:r>
              <a:t> for entities and relation types, </a:t>
            </a:r>
            <a:r>
              <a:rPr>
                <a:solidFill>
                  <a:srgbClr val="0433FF"/>
                </a:solidFill>
              </a:rPr>
              <a:t>directly trained to define a similarity criterion.</a:t>
            </a:r>
          </a:p>
        </p:txBody>
      </p:sp>
      <p:sp>
        <p:nvSpPr>
          <p:cNvPr id="15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tatistical Relational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Statistical Relational Learning</a:t>
            </a:r>
          </a:p>
        </p:txBody>
      </p:sp>
      <p:sp>
        <p:nvSpPr>
          <p:cNvPr id="15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1521" name="Framework:…"/>
          <p:cNvSpPr txBox="1"/>
          <p:nvPr/>
        </p:nvSpPr>
        <p:spPr>
          <a:xfrm>
            <a:off x="230148" y="2825264"/>
            <a:ext cx="12544504" cy="557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Framework: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s</a:t>
            </a:r>
            <a:r>
              <a:t> subjects </a:t>
            </a:r>
            <a:r>
              <a:rPr i="1"/>
              <a:t>{sub</a:t>
            </a:r>
            <a:r>
              <a:rPr i="1" baseline="-5999"/>
              <a:t>i</a:t>
            </a:r>
            <a:r>
              <a:rPr i="1"/>
              <a:t>}</a:t>
            </a:r>
            <a:r>
              <a:rPr i="1" baseline="-5999"/>
              <a:t>i</a:t>
            </a:r>
            <a:r>
              <a:rPr i="1"/>
              <a:t> ∈ [1;n</a:t>
            </a:r>
            <a:r>
              <a:rPr i="1" baseline="-5999"/>
              <a:t>s </a:t>
            </a:r>
            <a:r>
              <a:rPr i="1"/>
              <a:t>]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r</a:t>
            </a:r>
            <a:r>
              <a:t> relation types </a:t>
            </a:r>
            <a:r>
              <a:rPr i="1"/>
              <a:t>{rel</a:t>
            </a:r>
            <a:r>
              <a:rPr i="1" baseline="-5999"/>
              <a:t>k</a:t>
            </a:r>
            <a:r>
              <a:rPr i="1"/>
              <a:t> }</a:t>
            </a:r>
            <a:r>
              <a:rPr i="1" baseline="-5999"/>
              <a:t>k </a:t>
            </a:r>
            <a:r>
              <a:rPr i="1"/>
              <a:t>∈ [1;n</a:t>
            </a:r>
            <a:r>
              <a:rPr i="1" baseline="-5999"/>
              <a:t>r</a:t>
            </a:r>
            <a:r>
              <a:rPr i="1"/>
              <a:t> ]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o</a:t>
            </a:r>
            <a:r>
              <a:t> objects </a:t>
            </a:r>
            <a:r>
              <a:rPr i="1"/>
              <a:t>{obj</a:t>
            </a:r>
            <a:r>
              <a:rPr i="1" baseline="-5999"/>
              <a:t>j</a:t>
            </a:r>
            <a:r>
              <a:rPr i="1"/>
              <a:t>}</a:t>
            </a:r>
            <a:r>
              <a:rPr i="1" baseline="-5999"/>
              <a:t>j </a:t>
            </a:r>
            <a:r>
              <a:rPr i="1"/>
              <a:t>∈ [1;n</a:t>
            </a:r>
            <a:r>
              <a:rPr i="1" baseline="-5999"/>
              <a:t>o</a:t>
            </a:r>
            <a:r>
              <a:rPr i="1"/>
              <a:t> ]</a:t>
            </a:r>
          </a:p>
          <a:p>
            <a:pPr marL="914400" lvl="3" indent="-2286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Blip>
                <a:blip r:embed="rId2"/>
              </a:buBlip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A fact exists for (sub</a:t>
            </a:r>
            <a:r>
              <a:rPr baseline="-5999"/>
              <a:t>i</a:t>
            </a:r>
            <a:r>
              <a:t>, rel</a:t>
            </a:r>
            <a:r>
              <a:rPr baseline="-5999"/>
              <a:t>k</a:t>
            </a:r>
            <a:r>
              <a:t>, obj</a:t>
            </a:r>
            <a:r>
              <a:rPr baseline="-5999"/>
              <a:t>j</a:t>
            </a:r>
            <a:r>
              <a:t>) if </a:t>
            </a:r>
            <a:r>
              <a:rPr>
                <a:solidFill>
                  <a:srgbClr val="0433FF"/>
                </a:solidFill>
              </a:rPr>
              <a:t>rel</a:t>
            </a:r>
            <a:r>
              <a:rPr baseline="-5999">
                <a:solidFill>
                  <a:srgbClr val="0433FF"/>
                </a:solidFill>
              </a:rPr>
              <a:t>k</a:t>
            </a:r>
            <a:r>
              <a:rPr>
                <a:solidFill>
                  <a:srgbClr val="0433FF"/>
                </a:solidFill>
              </a:rPr>
              <a:t>(sub</a:t>
            </a:r>
            <a:r>
              <a:rPr baseline="-5999">
                <a:solidFill>
                  <a:srgbClr val="0433FF"/>
                </a:solidFill>
              </a:rPr>
              <a:t>i</a:t>
            </a:r>
            <a:r>
              <a:rPr>
                <a:solidFill>
                  <a:srgbClr val="0433FF"/>
                </a:solidFill>
              </a:rPr>
              <a:t>, obj</a:t>
            </a:r>
            <a:r>
              <a:rPr baseline="-5999">
                <a:solidFill>
                  <a:srgbClr val="0433FF"/>
                </a:solidFill>
              </a:rPr>
              <a:t>j</a:t>
            </a:r>
            <a:r>
              <a:rPr>
                <a:solidFill>
                  <a:srgbClr val="0433FF"/>
                </a:solidFill>
              </a:rPr>
              <a:t>)=1</a:t>
            </a:r>
          </a:p>
          <a:p>
            <a:pPr algn="l" defTabSz="457200">
              <a:lnSpc>
                <a:spcPts val="5900"/>
              </a:lnSpc>
              <a:spcBef>
                <a:spcPts val="1200"/>
              </a:spcBef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433FF"/>
              </a:solidFill>
            </a:endParaRPr>
          </a:p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Goal:</a:t>
            </a:r>
            <a:r>
              <a:rPr>
                <a:solidFill>
                  <a:srgbClr val="0433FF"/>
                </a:solidFill>
              </a:rPr>
              <a:t> </a:t>
            </a:r>
            <a:r>
              <a:rPr b="0"/>
              <a:t>We want to model, from data:</a:t>
            </a:r>
          </a:p>
          <a:p>
            <a:pPr defTabSz="457200">
              <a:lnSpc>
                <a:spcPts val="5900"/>
              </a:lnSpc>
              <a:spcBef>
                <a:spcPts val="1200"/>
              </a:spcBef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P</a:t>
            </a:r>
            <a:r>
              <a:rPr b="0"/>
              <a:t>[rel</a:t>
            </a:r>
            <a:r>
              <a:rPr b="0" baseline="-5999"/>
              <a:t>k</a:t>
            </a:r>
            <a:r>
              <a:rPr b="0"/>
              <a:t> (sub</a:t>
            </a:r>
            <a:r>
              <a:rPr b="0" baseline="-5999"/>
              <a:t>i</a:t>
            </a:r>
            <a:r>
              <a:rPr b="0"/>
              <a:t>, obj</a:t>
            </a:r>
            <a:r>
              <a:rPr b="0" baseline="-5999"/>
              <a:t>j</a:t>
            </a:r>
            <a:r>
              <a:rPr b="0"/>
              <a:t>) = 1]</a:t>
            </a:r>
          </a:p>
        </p:txBody>
      </p:sp>
      <p:sp>
        <p:nvSpPr>
          <p:cNvPr id="15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Prevues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Prevues Work</a:t>
            </a:r>
          </a:p>
        </p:txBody>
      </p:sp>
      <p:sp>
        <p:nvSpPr>
          <p:cNvPr id="15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pic>
        <p:nvPicPr>
          <p:cNvPr id="1529" name="Screen Shot 1394-11-23 at 20.15.38.png" descr="Screen Shot 1394-11-23 at 20.15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265" y="2290802"/>
            <a:ext cx="10617201" cy="607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3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3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3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Modeling Relations as Translations (Bordes et al. ’13)"/>
          <p:cNvSpPr txBox="1">
            <a:spLocks noGrp="1"/>
          </p:cNvSpPr>
          <p:nvPr>
            <p:ph type="title"/>
          </p:nvPr>
        </p:nvSpPr>
        <p:spPr>
          <a:xfrm>
            <a:off x="504733" y="502044"/>
            <a:ext cx="11995334" cy="11141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2516" rtl="0">
              <a:defRPr sz="4312"/>
            </a:pPr>
            <a:r>
              <a:rPr b="1"/>
              <a:t>Modeling Relations as Translations </a:t>
            </a:r>
            <a:r>
              <a:rPr sz="2548">
                <a:solidFill>
                  <a:srgbClr val="929292"/>
                </a:solidFill>
              </a:rPr>
              <a:t>(Bordes et al. ’13)</a:t>
            </a:r>
          </a:p>
        </p:txBody>
      </p:sp>
      <p:sp>
        <p:nvSpPr>
          <p:cNvPr id="15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1537" name="S"/>
          <p:cNvSpPr/>
          <p:nvPr/>
        </p:nvSpPr>
        <p:spPr>
          <a:xfrm>
            <a:off x="4397346" y="2844261"/>
            <a:ext cx="729824" cy="70559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S</a:t>
            </a:r>
          </a:p>
        </p:txBody>
      </p:sp>
      <p:pic>
        <p:nvPicPr>
          <p:cNvPr id="1553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3421" y="2522472"/>
            <a:ext cx="3350748" cy="524124"/>
          </a:xfrm>
          <a:prstGeom prst="rect">
            <a:avLst/>
          </a:prstGeom>
        </p:spPr>
      </p:pic>
      <p:sp>
        <p:nvSpPr>
          <p:cNvPr id="1539" name="O"/>
          <p:cNvSpPr/>
          <p:nvPr/>
        </p:nvSpPr>
        <p:spPr>
          <a:xfrm>
            <a:off x="8228647" y="2844261"/>
            <a:ext cx="729824" cy="70559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O</a:t>
            </a:r>
          </a:p>
        </p:txBody>
      </p:sp>
      <p:sp>
        <p:nvSpPr>
          <p:cNvPr id="1540" name="r"/>
          <p:cNvSpPr txBox="1"/>
          <p:nvPr/>
        </p:nvSpPr>
        <p:spPr>
          <a:xfrm>
            <a:off x="6506055" y="1869617"/>
            <a:ext cx="2922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</a:t>
            </a:r>
          </a:p>
        </p:txBody>
      </p:sp>
      <p:pic>
        <p:nvPicPr>
          <p:cNvPr id="1541" name="Screen Shot 1394-11-25 at 10.30.41.png" descr="Screen Shot 1394-11-25 at 10.30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039" y="5711014"/>
            <a:ext cx="2768601" cy="260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2" name="R"/>
          <p:cNvSpPr txBox="1"/>
          <p:nvPr/>
        </p:nvSpPr>
        <p:spPr>
          <a:xfrm>
            <a:off x="3121489" y="6504776"/>
            <a:ext cx="38027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543" name="Et"/>
          <p:cNvSpPr txBox="1"/>
          <p:nvPr/>
        </p:nvSpPr>
        <p:spPr>
          <a:xfrm>
            <a:off x="2145816" y="5550143"/>
            <a:ext cx="43042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1">
                <a:latin typeface="+mj-lt"/>
                <a:ea typeface="+mj-ea"/>
                <a:cs typeface="+mj-cs"/>
                <a:sym typeface="Helvetica"/>
              </a:defRPr>
            </a:pPr>
            <a:r>
              <a:t>E</a:t>
            </a:r>
            <a:r>
              <a:rPr baseline="-5999"/>
              <a:t>t</a:t>
            </a:r>
          </a:p>
        </p:txBody>
      </p:sp>
      <p:sp>
        <p:nvSpPr>
          <p:cNvPr id="1544" name="Eh"/>
          <p:cNvSpPr txBox="1"/>
          <p:nvPr/>
        </p:nvSpPr>
        <p:spPr>
          <a:xfrm>
            <a:off x="852342" y="5849654"/>
            <a:ext cx="4962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1">
                <a:latin typeface="+mj-lt"/>
                <a:ea typeface="+mj-ea"/>
                <a:cs typeface="+mj-cs"/>
                <a:sym typeface="Helvetica"/>
              </a:defRPr>
            </a:pPr>
            <a:r>
              <a:t>E</a:t>
            </a:r>
            <a:r>
              <a:rPr baseline="-5999"/>
              <a:t>h</a:t>
            </a:r>
          </a:p>
        </p:txBody>
      </p:sp>
      <p:sp>
        <p:nvSpPr>
          <p:cNvPr id="1545" name="Intuition: we want s + r ~ o."/>
          <p:cNvSpPr txBox="1"/>
          <p:nvPr/>
        </p:nvSpPr>
        <p:spPr>
          <a:xfrm>
            <a:off x="5899505" y="4816556"/>
            <a:ext cx="5849358" cy="647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rPr>
              <a:t>Intuition</a:t>
            </a:r>
            <a:r>
              <a:t>: we want s + r ~ o.</a:t>
            </a:r>
          </a:p>
        </p:txBody>
      </p:sp>
      <p:sp>
        <p:nvSpPr>
          <p:cNvPr id="1546" name="Dissimilarity measure is defined as:"/>
          <p:cNvSpPr txBox="1"/>
          <p:nvPr/>
        </p:nvSpPr>
        <p:spPr>
          <a:xfrm>
            <a:off x="5632801" y="5735701"/>
            <a:ext cx="65199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Dissimilarity measure is defined as:</a:t>
            </a:r>
          </a:p>
        </p:txBody>
      </p:sp>
      <p:pic>
        <p:nvPicPr>
          <p:cNvPr id="1547" name="Screen Shot 1394-11-25 at 10.35.42.png" descr="Screen Shot 1394-11-25 at 10.35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47222" y="6620278"/>
            <a:ext cx="5553923" cy="842848"/>
          </a:xfrm>
          <a:prstGeom prst="rect">
            <a:avLst/>
          </a:prstGeom>
          <a:ln w="12700">
            <a:miter lim="400000"/>
          </a:ln>
        </p:spPr>
      </p:pic>
      <p:sp>
        <p:nvSpPr>
          <p:cNvPr id="1548" name="s,r and o are learned to verify that."/>
          <p:cNvSpPr txBox="1"/>
          <p:nvPr/>
        </p:nvSpPr>
        <p:spPr>
          <a:xfrm>
            <a:off x="5891773" y="7763501"/>
            <a:ext cx="6348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rPr>
                <a:solidFill>
                  <a:srgbClr val="0433FF"/>
                </a:solidFill>
              </a:rPr>
              <a:t>s,r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o</a:t>
            </a:r>
            <a:r>
              <a:t> are learned to verify that.</a:t>
            </a:r>
          </a:p>
        </p:txBody>
      </p:sp>
      <p:sp>
        <p:nvSpPr>
          <p:cNvPr id="154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5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5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5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Agenda</a:t>
            </a:r>
          </a:p>
        </p:txBody>
      </p:sp>
      <p:sp>
        <p:nvSpPr>
          <p:cNvPr id="1557" name="Multi-relational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27100" indent="-927100" rtl="0">
              <a:lnSpc>
                <a:spcPct val="120000"/>
              </a:lnSpc>
              <a:buSzPct val="76000"/>
              <a:buBlip>
                <a:blip r:embed="rId2"/>
              </a:buBlip>
              <a:defRPr b="1"/>
            </a:pPr>
            <a:r>
              <a:t>Multi-relational data</a:t>
            </a:r>
            <a:endParaRPr>
              <a:solidFill>
                <a:srgbClr val="FF0000"/>
              </a:solidFill>
              <a:latin typeface="B Nazanin"/>
              <a:ea typeface="B Nazanin"/>
              <a:cs typeface="B Nazanin"/>
              <a:sym typeface="B Nazanin"/>
            </a:endParaRP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2"/>
              </a:buBlip>
              <a:defRPr b="1"/>
            </a:pPr>
            <a:r>
              <a:t>Link Prediction in KBs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>
                <a:solidFill>
                  <a:srgbClr val="0433FF"/>
                </a:solidFill>
              </a:defRPr>
            </a:pPr>
            <a:r>
              <a:t>Experiments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/>
            </a:pPr>
            <a:r>
              <a:t>Association Rules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/>
            </a:pPr>
            <a:r>
              <a:t>References</a:t>
            </a:r>
          </a:p>
        </p:txBody>
      </p:sp>
      <p:sp>
        <p:nvSpPr>
          <p:cNvPr id="1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84</a:t>
            </a:fld>
            <a:endParaRPr/>
          </a:p>
        </p:txBody>
      </p:sp>
      <p:sp>
        <p:nvSpPr>
          <p:cNvPr id="155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6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6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6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Experiments</a:t>
            </a:r>
          </a:p>
        </p:txBody>
      </p:sp>
      <p:sp>
        <p:nvSpPr>
          <p:cNvPr id="15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85</a:t>
            </a:fld>
            <a:endParaRPr/>
          </a:p>
        </p:txBody>
      </p:sp>
      <p:sp>
        <p:nvSpPr>
          <p:cNvPr id="1566" name="Data statistics:"/>
          <p:cNvSpPr txBox="1"/>
          <p:nvPr/>
        </p:nvSpPr>
        <p:spPr>
          <a:xfrm>
            <a:off x="230148" y="2262546"/>
            <a:ext cx="1254450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Data statistics:</a:t>
            </a:r>
          </a:p>
        </p:txBody>
      </p:sp>
      <p:pic>
        <p:nvPicPr>
          <p:cNvPr id="1567" name="Screen Shot 1394-11-25 at 11.08.34.png" descr="Screen Shot 1394-11-25 at 11.0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50" y="3099045"/>
            <a:ext cx="10909300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8" name="Training times for TransE:…"/>
          <p:cNvSpPr txBox="1"/>
          <p:nvPr/>
        </p:nvSpPr>
        <p:spPr>
          <a:xfrm>
            <a:off x="344473" y="5576040"/>
            <a:ext cx="1254450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Training times for TransE: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Embedding dimension: 50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Training time:</a:t>
            </a:r>
          </a:p>
          <a:p>
            <a:pPr marL="1625600" lvl="6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on Freebase15k: </a:t>
            </a:r>
            <a:r>
              <a:rPr>
                <a:solidFill>
                  <a:srgbClr val="0433FF"/>
                </a:solidFill>
              </a:rPr>
              <a:t>~1.2h</a:t>
            </a:r>
            <a:r>
              <a:t> (on 1 core),</a:t>
            </a:r>
          </a:p>
          <a:p>
            <a:pPr marL="1625600" lvl="6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on Freebase1M: </a:t>
            </a:r>
            <a:r>
              <a:rPr>
                <a:solidFill>
                  <a:srgbClr val="0433FF"/>
                </a:solidFill>
              </a:rPr>
              <a:t>~1d</a:t>
            </a:r>
            <a:r>
              <a:t> (on 16 cores).</a:t>
            </a:r>
          </a:p>
        </p:txBody>
      </p:sp>
      <p:sp>
        <p:nvSpPr>
          <p:cNvPr id="156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7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7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7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الگوریتم یادگیری 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الگوریتم یادگیری TransE</a:t>
            </a:r>
          </a:p>
        </p:txBody>
      </p:sp>
      <p:sp>
        <p:nvSpPr>
          <p:cNvPr id="1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86</a:t>
            </a:fld>
            <a:endParaRPr/>
          </a:p>
        </p:txBody>
      </p:sp>
      <p:pic>
        <p:nvPicPr>
          <p:cNvPr id="1576" name="Screen Shot 1394-11-25 at 10.42.23.png" descr="Screen Shot 1394-11-25 at 10.42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" y="1882526"/>
            <a:ext cx="12357100" cy="709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7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7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8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Using Association R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Using Association Rules</a:t>
            </a:r>
          </a:p>
        </p:txBody>
      </p:sp>
      <p:sp>
        <p:nvSpPr>
          <p:cNvPr id="1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87</a:t>
            </a:fld>
            <a:endParaRPr/>
          </a:p>
        </p:txBody>
      </p:sp>
      <p:pic>
        <p:nvPicPr>
          <p:cNvPr id="1584" name="Screen Shot 1394-11-25 at 12.39.24.png" descr="Screen Shot 1394-11-25 at 12.39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3850" y="3431926"/>
            <a:ext cx="9817100" cy="400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8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8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8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  <p:sp>
        <p:nvSpPr>
          <p:cNvPr id="1589" name="قوانین استخراج شده:"/>
          <p:cNvSpPr txBox="1"/>
          <p:nvPr/>
        </p:nvSpPr>
        <p:spPr>
          <a:xfrm>
            <a:off x="1417180" y="2416126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قوانین استخراج شده: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روشهای یادگیری آماری"/>
          <p:cNvSpPr txBox="1">
            <a:spLocks noGrp="1"/>
          </p:cNvSpPr>
          <p:nvPr>
            <p:ph type="title"/>
          </p:nvPr>
        </p:nvSpPr>
        <p:spPr>
          <a:xfrm>
            <a:off x="952500" y="523056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روش‌های یادگیری آماری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9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23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3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3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3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38" name="یادگیری آماری رابطهها (Statistical Relational Learning):…"/>
          <p:cNvSpPr txBox="1"/>
          <p:nvPr/>
        </p:nvSpPr>
        <p:spPr>
          <a:xfrm>
            <a:off x="1417180" y="2416126"/>
            <a:ext cx="11099802" cy="444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900"/>
              </a:lnSpc>
              <a:spcBef>
                <a:spcPts val="1200"/>
              </a:spcBef>
              <a:defRPr sz="35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یادگیری آماری رابطه‌ها (</a:t>
            </a:r>
            <a:r>
              <a:rPr sz="3200">
                <a:cs typeface="B Nazanin" panose="00000400000000000000" pitchFamily="2" charset="-78"/>
              </a:rPr>
              <a:t>Statistical Relational Learning</a:t>
            </a:r>
            <a:r>
              <a:rPr>
                <a:cs typeface="B Nazanin" panose="00000400000000000000" pitchFamily="2" charset="-78"/>
              </a:rPr>
              <a:t>): </a:t>
            </a:r>
          </a:p>
          <a:p>
            <a:pPr algn="just" defTabSz="457200" rtl="1">
              <a:lnSpc>
                <a:spcPts val="5500"/>
              </a:lnSpc>
              <a:spcBef>
                <a:spcPts val="1200"/>
              </a:spcBef>
              <a:defRPr sz="32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تولید مدل‌های آماری برای داده‌های رابطه‌ای</a:t>
            </a: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خصوصیات گراف (graph feature)</a:t>
            </a:r>
            <a:endParaRPr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>
                <a:cs typeface="B Nazanin" panose="00000400000000000000" pitchFamily="2" charset="-78"/>
              </a:rPr>
              <a:t>مدل تصادفی مارکف (Markov random field)</a:t>
            </a: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ویژگی‌های پنهان (Latent factor)</a:t>
            </a:r>
          </a:p>
        </p:txBody>
      </p:sp>
      <p:sp>
        <p:nvSpPr>
          <p:cNvPr id="23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4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4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4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6727</TotalTime>
  <Words>4925</Words>
  <Application>Microsoft Office PowerPoint</Application>
  <PresentationFormat>Custom</PresentationFormat>
  <Paragraphs>1642</Paragraphs>
  <Slides>87</Slides>
  <Notes>39</Notes>
  <HiddenSlides>27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B Nazanin</vt:lpstr>
      <vt:lpstr>Cambria Math</vt:lpstr>
      <vt:lpstr>Helvetica</vt:lpstr>
      <vt:lpstr>Helvetica Light</vt:lpstr>
      <vt:lpstr>Helvetica Neue</vt:lpstr>
      <vt:lpstr>Wingdings</vt:lpstr>
      <vt:lpstr>White</vt:lpstr>
      <vt:lpstr>بهبود مدل‌های پیش‌بینی لینک مبتنی بر ویژگی‌های پنهان با استفاده از قوانین انجمنی  Improvement in Link Prediction Model based on Latent Factor using Association Rules</vt:lpstr>
      <vt:lpstr>فهرست</vt:lpstr>
      <vt:lpstr>پایگاه‌‌دانش</vt:lpstr>
      <vt:lpstr>پایگاه‌ دانش</vt:lpstr>
      <vt:lpstr>تعاریف</vt:lpstr>
      <vt:lpstr>پایگاه‌دانش</vt:lpstr>
      <vt:lpstr>مساله‌ی پیش‌بینی لینک</vt:lpstr>
      <vt:lpstr>فهرست</vt:lpstr>
      <vt:lpstr>روش‌های یادگیری آماری</vt:lpstr>
      <vt:lpstr>مدل ویژگی‌های پنهان</vt:lpstr>
      <vt:lpstr>PowerPoint Presentation</vt:lpstr>
      <vt:lpstr>تعریف مجموعه داده</vt:lpstr>
      <vt:lpstr>مدل ویژگی‌های پنهان</vt:lpstr>
      <vt:lpstr>روش‌های مبتنی بر ویژگی‌های پنهان</vt:lpstr>
      <vt:lpstr>روش‌های خطی</vt:lpstr>
      <vt:lpstr>روش رسکال (دوخطی)</vt:lpstr>
      <vt:lpstr>روش رسکال (دوخطی)</vt:lpstr>
      <vt:lpstr>رسکال</vt:lpstr>
      <vt:lpstr>رسکال</vt:lpstr>
      <vt:lpstr>Multi-layer Perceptions</vt:lpstr>
      <vt:lpstr>روش‌های فاصله‌ی پنهان (LDM)</vt:lpstr>
      <vt:lpstr>Structured Embedding</vt:lpstr>
      <vt:lpstr>TransE</vt:lpstr>
      <vt:lpstr>TransE</vt:lpstr>
      <vt:lpstr>TransE</vt:lpstr>
      <vt:lpstr>Translating on Hyperplanes (TransH)</vt:lpstr>
      <vt:lpstr>مقیاس‌پذیری</vt:lpstr>
      <vt:lpstr>پراکندگی موجودیت‌ها</vt:lpstr>
      <vt:lpstr>پراکندگی موجودیت‌ها</vt:lpstr>
      <vt:lpstr>پراکندگی موجودیت‌ها</vt:lpstr>
      <vt:lpstr>پراکندگی موجودیت‌ها</vt:lpstr>
      <vt:lpstr>پرسیدن سوال از مدل</vt:lpstr>
      <vt:lpstr>پرسیدن سوال از مدل</vt:lpstr>
      <vt:lpstr>نتایج</vt:lpstr>
      <vt:lpstr>پراکندگی رابطه‌ها</vt:lpstr>
      <vt:lpstr>پراکندگی رابطه‌ها</vt:lpstr>
      <vt:lpstr>پراکندگی رابطه‌ها</vt:lpstr>
      <vt:lpstr>فهرست</vt:lpstr>
      <vt:lpstr>استفاده از قوانین انجمنی</vt:lpstr>
      <vt:lpstr>قوانین انجمنی</vt:lpstr>
      <vt:lpstr>Using Association Rules</vt:lpstr>
      <vt:lpstr>قوانین انجمنی</vt:lpstr>
      <vt:lpstr>معیار اطمینان استاندارد</vt:lpstr>
      <vt:lpstr>معیار اطمینان با فرض نیمه‌کامل</vt:lpstr>
      <vt:lpstr>استخراج قوانین انجمنی</vt:lpstr>
      <vt:lpstr>استخراج قوانین انجمنی</vt:lpstr>
      <vt:lpstr>نمونه قوانین انجمنی</vt:lpstr>
      <vt:lpstr>نمونه قوانین انجمنی</vt:lpstr>
      <vt:lpstr>نمونه قوانین انجمنی</vt:lpstr>
      <vt:lpstr>قوانین انجمنی</vt:lpstr>
      <vt:lpstr>دسته‌بندی قوانین</vt:lpstr>
      <vt:lpstr>استفاده از قوانین انجمنی</vt:lpstr>
      <vt:lpstr>استفاده از قوانین انجمنی</vt:lpstr>
      <vt:lpstr>فهرست</vt:lpstr>
      <vt:lpstr>آزمایش‌ها</vt:lpstr>
      <vt:lpstr>آزمایش‌ها</vt:lpstr>
      <vt:lpstr>آزمایش‌ها</vt:lpstr>
      <vt:lpstr>آزمایش‌ها</vt:lpstr>
      <vt:lpstr>آزمایش‌ها</vt:lpstr>
      <vt:lpstr>آزمایش‌ها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مقیاس‌پذیری</vt:lpstr>
      <vt:lpstr>Hit@10</vt:lpstr>
      <vt:lpstr>Mean rank</vt:lpstr>
      <vt:lpstr>مشارکت</vt:lpstr>
      <vt:lpstr>کار‌های آینده</vt:lpstr>
      <vt:lpstr>فهرست</vt:lpstr>
      <vt:lpstr>References</vt:lpstr>
      <vt:lpstr>Any Question?!</vt:lpstr>
      <vt:lpstr>Link prediction results</vt:lpstr>
      <vt:lpstr>Link prediction results</vt:lpstr>
      <vt:lpstr>Embedding Models</vt:lpstr>
      <vt:lpstr>Statistical Relational Learning</vt:lpstr>
      <vt:lpstr>Prevues Work</vt:lpstr>
      <vt:lpstr>Modeling Relations as Translations (Bordes et al. ’13)</vt:lpstr>
      <vt:lpstr>Agenda</vt:lpstr>
      <vt:lpstr>Experiments</vt:lpstr>
      <vt:lpstr>الگوریتم یادگیری TransE</vt:lpstr>
      <vt:lpstr>Using Association Rules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بهبود مدل‌های پیش‌بینی لینک مبتنی بر ویژگی‌های پنهان با استفاده از قوانین انجمنی  Improvement in Link Prediction Model based on Latent Factor using Association Rules</dc:title>
  <cp:lastModifiedBy>user-pc</cp:lastModifiedBy>
  <cp:revision>30</cp:revision>
  <dcterms:modified xsi:type="dcterms:W3CDTF">2017-09-07T06:50:05Z</dcterms:modified>
</cp:coreProperties>
</file>